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57" r:id="rId4"/>
    <p:sldId id="261" r:id="rId5"/>
    <p:sldId id="263" r:id="rId6"/>
    <p:sldId id="258" r:id="rId7"/>
    <p:sldId id="262" r:id="rId8"/>
    <p:sldId id="266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AB07-1CBF-469E-8A91-FAAA6B10BB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A1BA-A7A5-46F6-8E7C-0CCAB160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A1BA-A7A5-46F6-8E7C-0CCAB16010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7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9D0D-E072-40D3-A1AE-EE78EFC897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pattFill prst="lt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3600" b="1" dirty="0"/>
              <a:t>Последние дни земной жизни Господа нашего Иисуса </a:t>
            </a:r>
            <a:r>
              <a:rPr lang="ru-RU" sz="3600" b="1" dirty="0" smtClean="0"/>
              <a:t>Христа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Лекция 29. Вход </a:t>
            </a:r>
            <a:r>
              <a:rPr lang="ru-RU" sz="3200" b="1" dirty="0"/>
              <a:t>Господень в </a:t>
            </a:r>
            <a:r>
              <a:rPr lang="ru-RU" sz="3200" b="1" dirty="0" smtClean="0"/>
              <a:t>Иерусалим. </a:t>
            </a:r>
            <a:r>
              <a:rPr lang="ru-RU" sz="3200" b="1" dirty="0"/>
              <a:t>Ответ Господа на желание эллинов видеть </a:t>
            </a:r>
            <a:r>
              <a:rPr lang="ru-RU" sz="3200" b="1" dirty="0" smtClean="0"/>
              <a:t>Его. Бесплодная </a:t>
            </a:r>
            <a:r>
              <a:rPr lang="ru-RU" sz="3200" b="1" dirty="0"/>
              <a:t>смоковница. Изгнание торговцев из </a:t>
            </a:r>
            <a:r>
              <a:rPr lang="ru-RU" sz="3200" b="1" dirty="0" smtClean="0"/>
              <a:t>храма. Ответ </a:t>
            </a:r>
            <a:r>
              <a:rPr lang="ru-RU" sz="3200" b="1" dirty="0"/>
              <a:t>Христа первосвященникам и книжникам о Своей </a:t>
            </a:r>
            <a:r>
              <a:rPr lang="ru-RU" sz="3200" b="1" dirty="0" smtClean="0"/>
              <a:t>власти.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632848" cy="8640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12" y="1628800"/>
            <a:ext cx="8388775" cy="4968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Прочитать следующие отрывки: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Притчи о 2-х сыновьях, о злых виноградарях, о брачном пире (Мф. 21, 28-32; 33-46;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12, 1-12;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20, 9-19; Мф. 22, 1-14;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14, 15-24).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Три </a:t>
            </a:r>
            <a:r>
              <a:rPr lang="ru-RU" sz="2800" b="1" dirty="0" err="1">
                <a:solidFill>
                  <a:schemeClr val="tx1"/>
                </a:solidFill>
              </a:rPr>
              <a:t>искусительных</a:t>
            </a:r>
            <a:r>
              <a:rPr lang="ru-RU" sz="2800" b="1" dirty="0">
                <a:solidFill>
                  <a:schemeClr val="tx1"/>
                </a:solidFill>
              </a:rPr>
              <a:t> вопроса Христу (Мф. 22, 15-46;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12, 13-37,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20, 19-47).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Пророчество </a:t>
            </a:r>
            <a:r>
              <a:rPr lang="ru-RU" sz="2800" b="1" dirty="0">
                <a:solidFill>
                  <a:schemeClr val="tx1"/>
                </a:solidFill>
              </a:rPr>
              <a:t>о разрушении Иерусалима и о Втором Пришествии (Мф. 24, 1-25;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13, 1-37;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21, 5-33).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48661"/>
              </p:ext>
            </p:extLst>
          </p:nvPr>
        </p:nvGraphicFramePr>
        <p:xfrm>
          <a:off x="179511" y="692696"/>
          <a:ext cx="8784977" cy="60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325"/>
                <a:gridCol w="2928326"/>
                <a:gridCol w="2928326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1-7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1-7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29-35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И когда приблизились к Иерусалиму и пришли в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Виффагию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к горе Елеонской, тогда Иисус послал двух учеников,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сказав им: пойдите в селение, которое прямо перед вами; и тотчас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ослицу привязанную и молодого осла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 нею; отвязав, приведите ко Мне;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и если кто скажет вам что-нибудь, отвечайте, что они надобны Господу; и тотчас пошлет их.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Все же сие было, да сбудется реченное через пророка, который говорит: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Скажите дщери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Сионовой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: се, Царь твой грядет к тебе кроткий, сидя на ослице и молодом осле, сыне подъяремной.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Ученики пошли и поступили так, как повелел им Иисус: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привели ослицу и молодого осла и положили на них одежды свои, и Он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сел поверх их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Когда приблизились к Иерусалиму, к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к горе Елеонской, Иисус посылает двух из учеников Своих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и говорит им: пойдите в селение, которое прямо перед вами; входя в него, тотчас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привязанного молодого осла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на которого никто из людей не садился; отвязав его, приведите.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И если кто скажет вам: что вы это делаете? — отвечайте, что он надобен Господу; и тотчас пошлет его сюда.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Они пошли, и нашли молодого осла, привязанного у ворот на улице, и отвязали его.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И некоторые из стоявших там говорили им: что делаете? зачем отвязываете осленка?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Они отвечали им, как повелел Иисус; и те отпустили их.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И привели осленка к Иисусу, и возложили на него одежды свои; Иисус сел на него.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29. И когда приблизился к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к горе, называемой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Елеонскою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послал двух учеников Своих,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30. сказав: пойдите в противолежащее селение; войдя в него,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молодого осла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привязанного, на которого никто из людей никогда не садился; отвязав его, приведите;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31. и если кто спросит вас: зачем отвязываете? скажите ему так: он надобен Господу.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32. Посланные пошли и нашли, как Он сказал им.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33. Когда же они отвязывали молодого осла, хозяева его сказали им: зачем отвязываете осленка?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34. Они отвечали: он надобен Господу.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35. И привели его к Иисусу, и, накинув одежды свои на осленка, посадили на него Иисуса. </a:t>
                      </a: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pic>
        <p:nvPicPr>
          <p:cNvPr id="13" name="Picture 3" descr="E:\лекции по Н. З\7\06897_173_bible-ma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05" y="-3798849"/>
            <a:ext cx="6919666" cy="109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лекции по Н. З\29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0189"/>
            <a:ext cx="6972300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5516" y="4365104"/>
            <a:ext cx="8712968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«Это событие </a:t>
            </a:r>
            <a:r>
              <a:rPr lang="ru-RU" sz="1600" b="1" i="1" dirty="0" err="1">
                <a:solidFill>
                  <a:schemeClr val="tx1"/>
                </a:solidFill>
              </a:rPr>
              <a:t>прообразовало</a:t>
            </a:r>
            <a:r>
              <a:rPr lang="ru-RU" sz="1600" b="1" i="1" dirty="0">
                <a:solidFill>
                  <a:schemeClr val="tx1"/>
                </a:solidFill>
              </a:rPr>
              <a:t> собою будущее: молодой осел был прообразом нового народа из язычников, который прежде веры во Христа не приучался к ярму Божественного закона, – на которого не садился никто из людей, т.е. пророк или апостол; а ослица была образом древнего народа из иудеев, живущего под ярмом закона. Молодой осел везет на себе Христа, а ослица следует сзади; таким образом самым делом показывается, что после того, как Христос воссядет на язычников и почиет на них, как уверовавших в Него, последуют за ними и иудеи. И апостол Павел говорит, </a:t>
            </a:r>
            <a:r>
              <a:rPr lang="ru-RU" sz="1600" b="1" i="1" dirty="0" smtClean="0">
                <a:solidFill>
                  <a:schemeClr val="tx1"/>
                </a:solidFill>
              </a:rPr>
              <a:t>«что ожесточение </a:t>
            </a:r>
            <a:r>
              <a:rPr lang="ru-RU" sz="1600" b="1" i="1" dirty="0">
                <a:solidFill>
                  <a:schemeClr val="tx1"/>
                </a:solidFill>
              </a:rPr>
              <a:t>произошло в Израиле отчасти, до времени, пока войдет полное число язычников; </a:t>
            </a:r>
            <a:r>
              <a:rPr lang="ru-RU" sz="1600" b="1" i="1" dirty="0" smtClean="0">
                <a:solidFill>
                  <a:schemeClr val="tx1"/>
                </a:solidFill>
              </a:rPr>
              <a:t>и </a:t>
            </a:r>
            <a:r>
              <a:rPr lang="ru-RU" sz="1600" b="1" i="1" dirty="0">
                <a:solidFill>
                  <a:schemeClr val="tx1"/>
                </a:solidFill>
              </a:rPr>
              <a:t>так весь Израиль </a:t>
            </a:r>
            <a:r>
              <a:rPr lang="ru-RU" sz="1600" b="1" i="1" dirty="0" smtClean="0">
                <a:solidFill>
                  <a:schemeClr val="tx1"/>
                </a:solidFill>
              </a:rPr>
              <a:t>спасется» (Рим</a:t>
            </a:r>
            <a:r>
              <a:rPr lang="ru-RU" sz="1600" b="1" i="1" dirty="0">
                <a:solidFill>
                  <a:schemeClr val="tx1"/>
                </a:solidFill>
              </a:rPr>
              <a:t>. 11, 25)».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516" y="4473116"/>
            <a:ext cx="871296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воссел на осла не по какой-либо другой нужде, а единственно для того, чтобы исполнить пророчество и вместе чтобы показать нам, как скромно нужно ездить, ибо Он ехал не на лошади, а скромно на </a:t>
            </a:r>
            <a:r>
              <a:rPr lang="ru-RU" sz="1600" b="1" i="1" dirty="0" smtClean="0">
                <a:solidFill>
                  <a:schemeClr val="tx1"/>
                </a:solidFill>
              </a:rPr>
              <a:t>осленке».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516" y="4797152"/>
            <a:ext cx="8712968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Пророчество Он исполняет и в историческом, и в таинственном смысле: в историческом через то, что видимым образом воссел на ослицу, в иносказательном же - воссевши на осленка, то есть на новый, необузданный и непокорный народ, язычников </a:t>
            </a:r>
            <a:r>
              <a:rPr lang="ru-RU" sz="1600" b="1" i="1" dirty="0" smtClean="0">
                <a:solidFill>
                  <a:schemeClr val="tx1"/>
                </a:solidFill>
              </a:rPr>
              <a:t>. Осел </a:t>
            </a:r>
            <a:r>
              <a:rPr lang="ru-RU" sz="1600" b="1" i="1" dirty="0">
                <a:solidFill>
                  <a:schemeClr val="tx1"/>
                </a:solidFill>
              </a:rPr>
              <a:t>и ослица были привязаны узами своих грехов. Разрешить были посланы двое - Павел к язычникам, а Петр к обрезанным, то есть иудеям. И доныне двое разрешают нас от грехов - Апостол и </a:t>
            </a:r>
            <a:r>
              <a:rPr lang="ru-RU" sz="1600" b="1" i="1" dirty="0" smtClean="0">
                <a:solidFill>
                  <a:schemeClr val="tx1"/>
                </a:solidFill>
              </a:rPr>
              <a:t>Евангелие».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941168"/>
            <a:ext cx="8712968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Златоуст: </a:t>
            </a:r>
            <a:r>
              <a:rPr lang="ru-RU" sz="1600" b="1" i="1" dirty="0" smtClean="0">
                <a:solidFill>
                  <a:schemeClr val="tx1"/>
                </a:solidFill>
              </a:rPr>
              <a:t>«Чрез </a:t>
            </a:r>
            <a:r>
              <a:rPr lang="ru-RU" sz="1600" b="1" i="1" dirty="0">
                <a:solidFill>
                  <a:schemeClr val="tx1"/>
                </a:solidFill>
              </a:rPr>
              <a:t>это Господь дает разуметь, что Он всячески мог воспрепятствовать и жестоковыйным иудеям, когда они пришли схватить Его, и сделать их безгласными; но только не захотел этого. С другой стороны, Он научает учеников жертвовать всем, чего бы Он ни потребовал; если бы Он повелел отдать самую душу, и ею они должны пожертвовать без всякого противоречия. В самом деле, если незнакомые Ему повиновались Его требованию, то тем более они должны жертвовать Ему </a:t>
            </a:r>
            <a:r>
              <a:rPr lang="ru-RU" sz="1600" b="1" i="1" dirty="0" smtClean="0">
                <a:solidFill>
                  <a:schemeClr val="tx1"/>
                </a:solidFill>
              </a:rPr>
              <a:t>всем».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08720"/>
            <a:ext cx="8712968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«Матфей говорит об ослице и молодом осле, а Марк (11, 2) об одном только молодом осле. Что сказать на это? То, что Иисусу Христу была нужда в обоих: осел был нужен, чтобы ехать на нем, а ослица, чтобы следовала за осленком. Итак, Матфей по точности упомянул об обоих животных, а другие ради краткости вписали одного только осленка, потому что на нем ехал Спаситель, а об ослице умолчали, потому что она только следовала </a:t>
            </a:r>
            <a:r>
              <a:rPr lang="ru-RU" sz="1600" b="1" i="1" dirty="0" smtClean="0">
                <a:solidFill>
                  <a:schemeClr val="tx1"/>
                </a:solidFill>
              </a:rPr>
              <a:t>сзади».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16632"/>
            <a:ext cx="432048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Подготовка к входу в Иерусалим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5661248"/>
            <a:ext cx="622869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«Иисус воссел на них, то есть не на двух животных, но на одежды. Или: сначала Он сидел на осле, а потом на осленке, так как сперва Он пребывал в иудейской синагоге, а потом избрал народ верный из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язычников».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550" y="5644236"/>
            <a:ext cx="6192688" cy="972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«Под одеждами апостолов в таинственном смысле можно понимать добродетели, духовные одежды души, которыми они покрывают приводимых ко Христу. ».</a:t>
            </a:r>
          </a:p>
        </p:txBody>
      </p:sp>
    </p:spTree>
    <p:extLst>
      <p:ext uri="{BB962C8B-B14F-4D97-AF65-F5344CB8AC3E}">
        <p14:creationId xmlns:p14="http://schemas.microsoft.com/office/powerpoint/2010/main" val="25821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4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352398"/>
              </p:ext>
            </p:extLst>
          </p:nvPr>
        </p:nvGraphicFramePr>
        <p:xfrm>
          <a:off x="107504" y="332656"/>
          <a:ext cx="8928992" cy="625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1584176"/>
                <a:gridCol w="1728192"/>
                <a:gridCol w="2880320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1-11; 14-17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8-11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36-40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Ин. 12, 12-19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Множество же народа постилали свои одежды по дороге, а другие резали ветви с дерев и постилали по дороге;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народ же, предшествовавший и сопровождавший, восклицал: осанна Сыну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Давидову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благословен Грядущий во имя Господне! осанна в вышних!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И когда вошел Он в Иерусалим, весь город пришел в движение и говорил: кто Сей?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Народ же говорил: Сей есть Иисус, Пророк из Назарета Галилейского.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15. Видев же первосвященники и книжники чудеса, которые Он сотворил, и детей, восклицающих в храме и говорящих: осанна Сыну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Давидову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— вознегодовали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16. и сказали Ему: слышишь ли, что они говорят? Иисус же говорит им: да! разве вы никогда не читали: из уст младенцев и грудных детей Ты устроил хвалу?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17. И, оставив их,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вышел вон из города в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</a:rPr>
                        <a:t>Вифанию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 и провел там ночь. 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Многие же постилали одежды свои по дороге; а другие резали ветви с дерев и постилали по дороге.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И предшествовавшие и сопровождавшие восклицали: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осанна! благословен Грядущий во имя Господне!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благословенно грядущее во имя Господа царство отца нашего Давида! осанна в вышних!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И вошел Иисус в Иерусалим и в храм; и, осмотрев все, как время уже было позднее, вышел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Вифанию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 двенадцатью.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36. И, когда Он ехал, постилали одежды свои по дороге.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37. А когда Он приблизился к спуску с горы Елеонской, все множество учеников начало в радости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велегласно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славить Бога за все чудеса, какие видели они,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38. говоря: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благословен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Царь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, грядущий во имя Господне!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мир на небесах и слава в вышних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39. И некоторые фарисеи из среды народа сказали Ему: Учитель! запрети ученикам Твоим.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40. Но Он сказал им в ответ: сказываю вам, что если они умолкнут, то камни возопиют. 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12.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На другой день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множество народа, пришедшего на праздник, услышав, что Иисус идет в Иерусалим,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13. взяли пальмовые ветви, вышли навстречу Ему и восклицали: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осанна! благословен грядущий во имя Господне,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Царь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</a:rPr>
                        <a:t>Израилев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14. Иисус же, найдя молодого осла, сел на него, как написано: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15. Не бойся, дщерь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Сионова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се, Царь твой грядет, сидя на молодом осле.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16. Ученики Его сперва не поняли этого; но когда прославился Иисус, тогда вспомнили, что так было о Нем написано, и это сделали Ему.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17. Народ, бывший с Ним прежде, свидетельствовал, что Он вызвал из гроба Лазаря и воскресил его из мертвых.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18.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Потому и встретил Его народ, ибо слышал, что Он сотворил это чудо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19. Фарисеи же говорили между собою: видите ли, что не успеваете ничего? весь мир идет за Ним.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pic>
        <p:nvPicPr>
          <p:cNvPr id="1027" name="Picture 3" descr="E:\лекции по Н. З\29\Vhod_Gospoden_v_Ierusalim._Gretciya_Krit_17v_34h30.5_Frantciya._CH.S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7759"/>
            <a:ext cx="5616624" cy="624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260648"/>
            <a:ext cx="6768752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Торжественный вход </a:t>
            </a:r>
            <a:r>
              <a:rPr lang="ru-RU" sz="2400" b="1" dirty="0">
                <a:solidFill>
                  <a:schemeClr val="tx1"/>
                </a:solidFill>
              </a:rPr>
              <a:t>Господень в Иерусалим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4509120"/>
            <a:ext cx="4248472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Глатков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«Это </a:t>
            </a:r>
            <a:r>
              <a:rPr lang="ru-RU" sz="1600" b="1" i="1" dirty="0">
                <a:solidFill>
                  <a:schemeClr val="tx1"/>
                </a:solidFill>
              </a:rPr>
              <a:t>славословие Христу Мессии </a:t>
            </a:r>
            <a:r>
              <a:rPr lang="ru-RU" sz="1600" b="1" i="1" dirty="0" err="1">
                <a:solidFill>
                  <a:schemeClr val="tx1"/>
                </a:solidFill>
              </a:rPr>
              <a:t>устрояется</a:t>
            </a:r>
            <a:r>
              <a:rPr lang="ru-RU" sz="1600" b="1" i="1" dirty="0">
                <a:solidFill>
                  <a:schemeClr val="tx1"/>
                </a:solidFill>
              </a:rPr>
              <a:t> в сердцах и устах народа Самим Богом, и если бы люди воспротивились этому определению Божию, тогда бездушные камни заменили бы людей в прославлении </a:t>
            </a:r>
            <a:r>
              <a:rPr lang="ru-RU" sz="1600" b="1" i="1" dirty="0" smtClean="0">
                <a:solidFill>
                  <a:schemeClr val="tx1"/>
                </a:solidFill>
              </a:rPr>
              <a:t>Господа».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4041068"/>
            <a:ext cx="6192688" cy="2340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«Хотя, по своему возрасту, дети считаются несовершенными, но они не от себя говорили это: нет, свои уста они вручили Духу Святому, они были орудиями Его. Потому и сказано: «из уст младенцев», ибо указывается, что слова вытекали не из разума детей, а только из уст, движимых Божественною </a:t>
            </a:r>
            <a:r>
              <a:rPr lang="ru-RU" sz="1600" b="1" i="1" dirty="0" err="1">
                <a:solidFill>
                  <a:schemeClr val="tx1"/>
                </a:solidFill>
              </a:rPr>
              <a:t>благодатию</a:t>
            </a:r>
            <a:r>
              <a:rPr lang="ru-RU" sz="1600" b="1" i="1" dirty="0">
                <a:solidFill>
                  <a:schemeClr val="tx1"/>
                </a:solidFill>
              </a:rPr>
              <a:t>. Это знаменовало, что Христа будут восхвалять младенцы и неразумные, то есть язычники. В этом давалось и для апостолов утешение; хотя они и простецы, но им дано будет </a:t>
            </a:r>
            <a:r>
              <a:rPr lang="ru-RU" sz="1600" b="1" i="1" dirty="0" smtClean="0">
                <a:solidFill>
                  <a:schemeClr val="tx1"/>
                </a:solidFill>
              </a:rPr>
              <a:t>слово».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645024"/>
            <a:ext cx="8928992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Лопухин</a:t>
            </a:r>
            <a:r>
              <a:rPr lang="ru-RU" sz="1500" b="1" i="1" dirty="0">
                <a:solidFill>
                  <a:schemeClr val="tx1"/>
                </a:solidFill>
              </a:rPr>
              <a:t>: «Первоначальное значение “дай спасение,” “спаси.” Если иметь в виду только первоначальное значение слова, то слова евангелистов следует переводить так: “помоги, Боже, дай спасение Сыну </a:t>
            </a:r>
            <a:r>
              <a:rPr lang="ru-RU" sz="1500" b="1" i="1" dirty="0" err="1">
                <a:solidFill>
                  <a:schemeClr val="tx1"/>
                </a:solidFill>
              </a:rPr>
              <a:t>Давидову</a:t>
            </a:r>
            <a:r>
              <a:rPr lang="ru-RU" sz="1500" b="1" i="1" dirty="0">
                <a:solidFill>
                  <a:schemeClr val="tx1"/>
                </a:solidFill>
              </a:rPr>
              <a:t>.” Первоначально “осанна” было зовом, обращением к Богу о помощи (как в </a:t>
            </a:r>
            <a:r>
              <a:rPr lang="ru-RU" sz="1500" b="1" i="1" dirty="0" err="1">
                <a:solidFill>
                  <a:schemeClr val="tx1"/>
                </a:solidFill>
              </a:rPr>
              <a:t>Пс</a:t>
            </a:r>
            <a:r>
              <a:rPr lang="ru-RU" sz="1500" b="1" i="1" dirty="0">
                <a:solidFill>
                  <a:schemeClr val="tx1"/>
                </a:solidFill>
              </a:rPr>
              <a:t>. 117:25); но потом, вследствие частого употребления, потеряло свой первоначальный смысл и сделалось простым приветствием, совершенно равнозначительным нашим “</a:t>
            </a:r>
            <a:r>
              <a:rPr lang="ru-RU" sz="1500" b="1" i="1" dirty="0" smtClean="0">
                <a:solidFill>
                  <a:schemeClr val="tx1"/>
                </a:solidFill>
              </a:rPr>
              <a:t>ура”».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3645024"/>
            <a:ext cx="8928992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«Бесхитростный и простой народ не завидовал Христу, но вместе с тем не имел о Нем и надлежащего понятия. Потому-то народ и в данном случае называет Его Пророком. Народ не говорил: это - Пророк, но: Пророк, то есть именно Тот, </a:t>
            </a:r>
            <a:r>
              <a:rPr lang="ru-RU" sz="1600" b="1" i="1" dirty="0" smtClean="0">
                <a:solidFill>
                  <a:schemeClr val="tx1"/>
                </a:solidFill>
              </a:rPr>
              <a:t>ожидаемый».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2348880"/>
            <a:ext cx="8928992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Иероним:  </a:t>
            </a:r>
            <a:r>
              <a:rPr lang="ru-RU" sz="1600" b="1" i="1" dirty="0" smtClean="0">
                <a:solidFill>
                  <a:schemeClr val="tx1"/>
                </a:solidFill>
              </a:rPr>
              <a:t>«Пришествие </a:t>
            </a:r>
            <a:r>
              <a:rPr lang="ru-RU" sz="1600" b="1" i="1" dirty="0">
                <a:solidFill>
                  <a:schemeClr val="tx1"/>
                </a:solidFill>
              </a:rPr>
              <a:t>Христово есть спасение для мира. </a:t>
            </a:r>
            <a:r>
              <a:rPr lang="ru-RU" sz="1600" b="1" i="1" dirty="0" smtClean="0">
                <a:solidFill>
                  <a:schemeClr val="tx1"/>
                </a:solidFill>
              </a:rPr>
              <a:t>«Осанна </a:t>
            </a:r>
            <a:r>
              <a:rPr lang="ru-RU" sz="1600" b="1" i="1" dirty="0">
                <a:solidFill>
                  <a:schemeClr val="tx1"/>
                </a:solidFill>
              </a:rPr>
              <a:t>вышних» </a:t>
            </a:r>
            <a:r>
              <a:rPr lang="ru-RU" sz="1600" b="1" i="1" dirty="0" smtClean="0">
                <a:solidFill>
                  <a:schemeClr val="tx1"/>
                </a:solidFill>
              </a:rPr>
              <a:t>то </a:t>
            </a:r>
            <a:r>
              <a:rPr lang="ru-RU" sz="1600" b="1" i="1" dirty="0">
                <a:solidFill>
                  <a:schemeClr val="tx1"/>
                </a:solidFill>
              </a:rPr>
              <a:t>есть спасение в вышних очевидно показывает, что пришествие Христово есть спасение не только людей, но и всего мира, - соединяющее земное с </a:t>
            </a:r>
            <a:r>
              <a:rPr lang="ru-RU" sz="1600" b="1" i="1" dirty="0" smtClean="0">
                <a:solidFill>
                  <a:schemeClr val="tx1"/>
                </a:solidFill>
              </a:rPr>
              <a:t>небесным».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348880"/>
            <a:ext cx="8928992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«</a:t>
            </a:r>
            <a:r>
              <a:rPr lang="ru-RU" sz="1600" b="1" i="1" dirty="0">
                <a:solidFill>
                  <a:schemeClr val="tx1"/>
                </a:solidFill>
              </a:rPr>
              <a:t>«Осанна» - по словам одних, означает «песнь» или «псалом», а, по словам других, что вернее, - «спаси» нас. Господь называется Грядущим, ибо Его пришествия ожидали евреи. Кроме того, Господь называется Грядущим и потому, что каждый день можно ожидать Его второго </a:t>
            </a:r>
            <a:r>
              <a:rPr lang="ru-RU" sz="1600" b="1" i="1" dirty="0" smtClean="0">
                <a:solidFill>
                  <a:schemeClr val="tx1"/>
                </a:solidFill>
              </a:rPr>
              <a:t>пришествия».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68760"/>
            <a:ext cx="8928992" cy="18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 err="1" smtClean="0">
                <a:solidFill>
                  <a:schemeClr val="tx1"/>
                </a:solidFill>
              </a:rPr>
              <a:t>постилание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одежд выражает великую честь, а ношение срезанных ветвей - проявление торжества. В смысле же таинственном так понимай: Господь воссел, когда апостолы подослали Ему одежды свои, то есть добродетели. Если душа не украшена апостольскими добродетелями, Господь не воссядет на нее. Предшествовавшие - это пророки, жившие до воплощения Христова, а сопровождающие - это жившие после воплощения мученики и учители. Они подстилают Христу свои одежды, то есть плоть покоряют духу, так как тело и есть одежда, покров </a:t>
            </a:r>
            <a:r>
              <a:rPr lang="ru-RU" sz="1600" b="1" i="1" dirty="0" smtClean="0">
                <a:solidFill>
                  <a:schemeClr val="tx1"/>
                </a:solidFill>
              </a:rPr>
              <a:t>души».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4509120"/>
            <a:ext cx="69847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«Прежняя вражда, которую мы имели с Богом, прекращена. Ибо не было на земле Царя-Бога. А теперь, когда Бог грядет по земле, поистине мир на небесах, и потому слава в вышних, так как и Ангелы прославляют то единение и примирение, которое даровал нам едущий на осле Царь-Бог».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348880"/>
            <a:ext cx="892899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«благословен </a:t>
            </a:r>
            <a:r>
              <a:rPr lang="ru-RU" sz="1600" b="1" i="1" dirty="0">
                <a:solidFill>
                  <a:schemeClr val="tx1"/>
                </a:solidFill>
              </a:rPr>
              <a:t>Грядущий во имя Господне</a:t>
            </a:r>
            <a:r>
              <a:rPr lang="ru-RU" sz="1600" b="1" i="1" dirty="0" smtClean="0">
                <a:solidFill>
                  <a:schemeClr val="tx1"/>
                </a:solidFill>
              </a:rPr>
              <a:t>» т.е</a:t>
            </a:r>
            <a:r>
              <a:rPr lang="ru-RU" sz="1600" b="1" i="1" dirty="0">
                <a:solidFill>
                  <a:schemeClr val="tx1"/>
                </a:solidFill>
              </a:rPr>
              <a:t>. от Господа. Благословен идущий от Бога, благословен посланный Богом».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15816" y="1268760"/>
            <a:ext cx="6120680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Лопухин: </a:t>
            </a:r>
            <a:r>
              <a:rPr lang="ru-RU" sz="1600" b="1" i="1" dirty="0">
                <a:solidFill>
                  <a:schemeClr val="tx1"/>
                </a:solidFill>
              </a:rPr>
              <a:t>«вход Господень совершился в </a:t>
            </a:r>
            <a:r>
              <a:rPr lang="ru-RU" sz="1600" b="1" i="1" dirty="0" err="1">
                <a:solidFill>
                  <a:schemeClr val="tx1"/>
                </a:solidFill>
              </a:rPr>
              <a:t>послесубботний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день».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5661248"/>
            <a:ext cx="6264696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удаляется от них, как от недостойных, и идет в </a:t>
            </a:r>
            <a:r>
              <a:rPr lang="ru-RU" sz="1600" b="1" i="1" dirty="0" err="1">
                <a:solidFill>
                  <a:schemeClr val="tx1"/>
                </a:solidFill>
              </a:rPr>
              <a:t>Вифанию</a:t>
            </a:r>
            <a:r>
              <a:rPr lang="ru-RU" sz="1600" b="1" i="1" dirty="0">
                <a:solidFill>
                  <a:schemeClr val="tx1"/>
                </a:solidFill>
              </a:rPr>
              <a:t>. Слово это значит «дом послушания». Это означает, что от непокорных Он переходит к послушным Ему и водворяется у них».</a:t>
            </a:r>
          </a:p>
        </p:txBody>
      </p:sp>
    </p:spTree>
    <p:extLst>
      <p:ext uri="{BB962C8B-B14F-4D97-AF65-F5344CB8AC3E}">
        <p14:creationId xmlns:p14="http://schemas.microsoft.com/office/powerpoint/2010/main" val="18298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3" grpId="0" animBg="1"/>
      <p:bldP spid="13" grpId="1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10" grpId="0" animBg="1"/>
      <p:bldP spid="10" grpId="1" animBg="1"/>
      <p:bldP spid="9" grpId="0" animBg="1"/>
      <p:bldP spid="9" grpId="1" animBg="1"/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24408"/>
              </p:ext>
            </p:extLst>
          </p:nvPr>
        </p:nvGraphicFramePr>
        <p:xfrm>
          <a:off x="457200" y="1196752"/>
          <a:ext cx="8229600" cy="2169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41-44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41. И когда приблизился к городу, то, смотря на него, заплакал о нем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42. и сказал: о, если бы и ты хотя в сей твой день узнал, что служит к миру твоему! Но это сокрыто ныне от глаз твоих,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43. ибо придут на тебя дни, когда враги твои обложат тебя окопами и окружат тебя, и стеснят тебя отовсюду,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44. и разорят тебя, и побьют детей твоих в тебе, и не оставят в тебе камня на камне за то, что ты не узнал времени посещения твоего.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7344816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Предсказание Иисуса о предстоящей гибели Иерусалима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522" y="3789040"/>
            <a:ext cx="8208912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«о если бы ты хотя ныне узнал, что служит к твоей пользе и ведет к миру и спокойствию, именно: что нужно уверовать в Меня и удалиться от злого умысла против Меня! А теперь сокрыто от очей твоих то, что на тебя придут нестерпимые бедствия за твое отвержение Меня и что ты потерпишь вот то и то за то, что не уразумел времени </a:t>
            </a:r>
            <a:r>
              <a:rPr lang="ru-RU" sz="1600" b="1" i="1" dirty="0" smtClean="0">
                <a:solidFill>
                  <a:schemeClr val="tx1"/>
                </a:solidFill>
              </a:rPr>
              <a:t>«посещения</a:t>
            </a:r>
            <a:r>
              <a:rPr lang="ru-RU" sz="1600" b="1" i="1" dirty="0">
                <a:solidFill>
                  <a:schemeClr val="tx1"/>
                </a:solidFill>
              </a:rPr>
              <a:t>» своего, то есть Моего явления, когда Я пришел посетить тебя и спасти. Итак, тебе должно было узнать, что служит к твоему благосостоянию, то есть уверовать в Меня, и ты был бы безопасен со стороны римлян и свободен от всякого </a:t>
            </a:r>
            <a:r>
              <a:rPr lang="ru-RU" sz="1600" b="1" i="1" dirty="0" smtClean="0">
                <a:solidFill>
                  <a:schemeClr val="tx1"/>
                </a:solidFill>
              </a:rPr>
              <a:t>повреждения».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19433"/>
              </p:ext>
            </p:extLst>
          </p:nvPr>
        </p:nvGraphicFramePr>
        <p:xfrm>
          <a:off x="251520" y="764704"/>
          <a:ext cx="8640960" cy="514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4756"/>
                <a:gridCol w="5666204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18-22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12-14; 20-26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18. Поутру же, возвращаясь в город, </a:t>
                      </a:r>
                      <a:r>
                        <a:rPr lang="ru-RU" sz="1500" b="1" dirty="0" smtClean="0">
                          <a:solidFill>
                            <a:srgbClr val="00B0F0"/>
                          </a:solidFill>
                        </a:rPr>
                        <a:t>взалкал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19. и увидев при дороге одну смоковницу, подошел к ней и, ничего не найдя на ней, кроме одних листьев, говорит ей: да не будет же впредь от тебя плода вовек.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И смоковница тотчас засохла.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20. Увидев это, ученики удивились и говорили: как это тотчас засохла смоковница?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21. Иисус же сказал им в ответ: истинно говорю вам, если будете иметь веру и не усомнитесь, не только сделаете то, что сделано со смоковницею, но если и горе сей скажете: поднимись и ввергнись в море, — будет;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22. и все, чего ни попросите в молитве с верою, получите.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12. На другой день, когда они вышли из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500" b="1" dirty="0" smtClean="0">
                          <a:solidFill>
                            <a:srgbClr val="00B0F0"/>
                          </a:solidFill>
                        </a:rPr>
                        <a:t>Он взалкал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13. и, увидев издалека смоковницу, покрытую листьями, пошел, не найдет ли чего на ней; но, придя к ней, ничего не нашел, кроме листьев,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ибо еще не время было собирания смокв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14. И сказал ей Иисус: отныне да не вкушает никто от тебя плода вовек! И слышали то ученики Его.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20.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Поутру, проходя мимо, увидели, что смоковница засохла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до корня.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21. И, вспомнив, Петр говорит Ему: Равви! посмотри, смоковница, которую Ты проклял, засохла.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22. Иисус, отвечая, говорит им: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23. имейте веру Божию, ибо истинно говорю вам, если кто скажет горе сей: поднимись и ввергнись в море, и не усомнится в сердце своем, но поверит, что сбудется по словам его, — будет ему, что ни скажет.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24. Потому говорю вам: все, чего ни будете просить в молитве, верьте, что получите, — и будет вам.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25. И когда стоите на молитве, прощайте, если что имеете на кого, дабы и Отец ваш Небесный простил вам согрешения ваши.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26. Если же не прощаете, то и Отец ваш Небесный не простит вам согрешений ваших.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3851432"/>
            <a:ext cx="8712968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Прп</a:t>
            </a:r>
            <a:r>
              <a:rPr lang="ru-RU" sz="1500" b="1" dirty="0" smtClean="0">
                <a:solidFill>
                  <a:schemeClr val="tx1"/>
                </a:solidFill>
              </a:rPr>
              <a:t>. </a:t>
            </a:r>
            <a:r>
              <a:rPr lang="ru-RU" sz="1500" b="1" dirty="0" err="1" smtClean="0">
                <a:solidFill>
                  <a:schemeClr val="tx1"/>
                </a:solidFill>
              </a:rPr>
              <a:t>Иустин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tx1"/>
                </a:solidFill>
              </a:rPr>
              <a:t>(Попович): </a:t>
            </a:r>
            <a:r>
              <a:rPr lang="ru-RU" sz="1500" b="1" i="1" dirty="0">
                <a:solidFill>
                  <a:schemeClr val="tx1"/>
                </a:solidFill>
              </a:rPr>
              <a:t>«Каждая вещь в этом мире имеет свою </a:t>
            </a:r>
            <a:r>
              <a:rPr lang="ru-RU" sz="1500" b="1" i="1" dirty="0" err="1">
                <a:solidFill>
                  <a:schemeClr val="tx1"/>
                </a:solidFill>
              </a:rPr>
              <a:t>богозданную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</a:rPr>
              <a:t>логосную</a:t>
            </a:r>
            <a:r>
              <a:rPr lang="ru-RU" sz="1500" b="1" i="1" dirty="0">
                <a:solidFill>
                  <a:schemeClr val="tx1"/>
                </a:solidFill>
              </a:rPr>
              <a:t> цель и назначение. Смоковница: чтобы рождала смоквы; ангел, чтобы служил Богу; человек, чтобы уподоблялся Богу; пчела, чтобы собирала мед. Не исполняя своего назначения, каждое творение подпадает под проклятие Творца, явно или тайно. Богочеловек и пришел в этот мир, чтобы все вернуть к своему божественному назначению. </a:t>
            </a:r>
            <a:r>
              <a:rPr lang="ru-RU" sz="1500" b="1" i="1" dirty="0" smtClean="0">
                <a:solidFill>
                  <a:schemeClr val="tx1"/>
                </a:solidFill>
              </a:rPr>
              <a:t>Смоковница </a:t>
            </a:r>
            <a:r>
              <a:rPr lang="ru-RU" sz="1500" b="1" i="1" dirty="0">
                <a:solidFill>
                  <a:schemeClr val="tx1"/>
                </a:solidFill>
              </a:rPr>
              <a:t>существует в мире – чтобы служить человеку; а человек? чтобы служить Богу. Как человек служит Богу? Верою. Вера же значит: всему, всем существом, всеми силами своего существа жить Богом, в Боге, ради Бога. Только так человеческое существо приносит Богом назначенный плод. В противном случае: оно </a:t>
            </a:r>
            <a:r>
              <a:rPr lang="ru-RU" sz="1500" b="1" i="1" dirty="0" smtClean="0">
                <a:solidFill>
                  <a:schemeClr val="tx1"/>
                </a:solidFill>
              </a:rPr>
              <a:t>засыхает. </a:t>
            </a:r>
            <a:r>
              <a:rPr lang="ru-RU" sz="1500" b="1" i="1" dirty="0">
                <a:solidFill>
                  <a:schemeClr val="tx1"/>
                </a:solidFill>
              </a:rPr>
              <a:t>Человек без веры в Господа Христа имеет вид человека, но не дела, которые нужны; как смоковница: имеет вид и листья смоковницы, но не имеет </a:t>
            </a:r>
            <a:r>
              <a:rPr lang="ru-RU" sz="1500" b="1" i="1" dirty="0" smtClean="0">
                <a:solidFill>
                  <a:schemeClr val="tx1"/>
                </a:solidFill>
              </a:rPr>
              <a:t>плода. </a:t>
            </a:r>
            <a:r>
              <a:rPr lang="ru-RU" sz="1500" b="1" i="1" dirty="0">
                <a:solidFill>
                  <a:schemeClr val="tx1"/>
                </a:solidFill>
              </a:rPr>
              <a:t>Евангельская смоковница – это символ «</a:t>
            </a:r>
            <a:r>
              <a:rPr lang="ru-RU" sz="1500" b="1" i="1" dirty="0" err="1">
                <a:solidFill>
                  <a:schemeClr val="tx1"/>
                </a:solidFill>
              </a:rPr>
              <a:t>имеющихъ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</a:rPr>
              <a:t>видъ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smtClean="0">
                <a:solidFill>
                  <a:schemeClr val="tx1"/>
                </a:solidFill>
              </a:rPr>
              <a:t>благочестия</a:t>
            </a:r>
            <a:r>
              <a:rPr lang="ru-RU" sz="1500" b="1" i="1" dirty="0">
                <a:solidFill>
                  <a:schemeClr val="tx1"/>
                </a:solidFill>
              </a:rPr>
              <a:t>, силы же его отрекшихся» (2 </a:t>
            </a:r>
            <a:r>
              <a:rPr lang="ru-RU" sz="1500" b="1" i="1" dirty="0" smtClean="0">
                <a:solidFill>
                  <a:schemeClr val="tx1"/>
                </a:solidFill>
              </a:rPr>
              <a:t>Тим. </a:t>
            </a:r>
            <a:r>
              <a:rPr lang="ru-RU" sz="1500" b="1" i="1" dirty="0">
                <a:solidFill>
                  <a:schemeClr val="tx1"/>
                </a:solidFill>
              </a:rPr>
              <a:t>3, 5); то есть они имеют вид благочестия, но не живут благочестием, его Божественной, Боготворящей </a:t>
            </a:r>
            <a:r>
              <a:rPr lang="ru-RU" sz="1500" b="1" i="1" dirty="0" smtClean="0">
                <a:solidFill>
                  <a:schemeClr val="tx1"/>
                </a:solidFill>
              </a:rPr>
              <a:t>силой».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56685"/>
              </p:ext>
            </p:extLst>
          </p:nvPr>
        </p:nvGraphicFramePr>
        <p:xfrm>
          <a:off x="3203848" y="764704"/>
          <a:ext cx="56886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</a:rPr>
                        <a:t>Лк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. 13, 6-9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6. И сказал сию притчу: некто имел в винограднике своем посаженную смоковницу, и пришел искать плода на ней, и не нашел;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7. и сказал виноградарю: вот, я третий год прихожу искать плода на этой смоковнице и не нахожу; сруби ее: на что она и землю занимает?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8. Но он сказал ему в ответ: господин! оставь ее и на этот год, пока я окопаю ее и обложу навозом, —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9. не принесет ли плода; если же нет, то в следующий год срубишь ее. 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4509120"/>
            <a:ext cx="8640960" cy="2160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i="1" dirty="0" err="1" smtClean="0">
                <a:solidFill>
                  <a:schemeClr val="tx1"/>
                </a:solidFill>
              </a:rPr>
              <a:t>Прп</a:t>
            </a:r>
            <a:r>
              <a:rPr lang="ru-RU" sz="1500" b="1" i="1" dirty="0" smtClean="0">
                <a:solidFill>
                  <a:schemeClr val="tx1"/>
                </a:solidFill>
              </a:rPr>
              <a:t>. </a:t>
            </a:r>
            <a:r>
              <a:rPr lang="ru-RU" sz="1500" b="1" i="1" dirty="0">
                <a:solidFill>
                  <a:schemeClr val="tx1"/>
                </a:solidFill>
              </a:rPr>
              <a:t>Исидор: «Господь не без причины проклял </a:t>
            </a:r>
            <a:r>
              <a:rPr lang="ru-RU" sz="1500" b="1" i="1" dirty="0" smtClean="0">
                <a:solidFill>
                  <a:schemeClr val="tx1"/>
                </a:solidFill>
              </a:rPr>
              <a:t>смоковницу, </a:t>
            </a:r>
            <a:r>
              <a:rPr lang="ru-RU" sz="1500" b="1" i="1" dirty="0">
                <a:solidFill>
                  <a:schemeClr val="tx1"/>
                </a:solidFill>
              </a:rPr>
              <a:t>но с намерением показать неблагодарным Иудеям, что Он имеет достаточную силу и для наказания. Поскольку при всех чудесах Его видели, что Он никому не причиняет ничего скорбного, то предполагали, что Он может только благотворить и не имеет власти порочных людей подвергать </a:t>
            </a:r>
            <a:r>
              <a:rPr lang="ru-RU" sz="1500" b="1" i="1" dirty="0" err="1">
                <a:solidFill>
                  <a:schemeClr val="tx1"/>
                </a:solidFill>
              </a:rPr>
              <a:t>злостраданию</a:t>
            </a:r>
            <a:r>
              <a:rPr lang="ru-RU" sz="1500" b="1" i="1" dirty="0">
                <a:solidFill>
                  <a:schemeClr val="tx1"/>
                </a:solidFill>
              </a:rPr>
              <a:t>. Посему Господь на примере существа неодушевленного уверяет, что может и наказывать, но не соизволяет сего по Своей благости. Итак, дерево засохло, чтобы устрашить людей. Но с этим соединен и некий таинственный </a:t>
            </a:r>
            <a:r>
              <a:rPr lang="ru-RU" sz="1500" b="1" i="1" dirty="0" smtClean="0">
                <a:solidFill>
                  <a:schemeClr val="tx1"/>
                </a:solidFill>
              </a:rPr>
              <a:t>смысл, а </a:t>
            </a:r>
            <a:r>
              <a:rPr lang="ru-RU" sz="1500" b="1" i="1" dirty="0">
                <a:solidFill>
                  <a:schemeClr val="tx1"/>
                </a:solidFill>
              </a:rPr>
              <a:t>именно, что смоковница есть древо </a:t>
            </a:r>
            <a:r>
              <a:rPr lang="ru-RU" sz="1500" b="1" i="1" dirty="0" err="1">
                <a:solidFill>
                  <a:schemeClr val="tx1"/>
                </a:solidFill>
              </a:rPr>
              <a:t>преслушания</a:t>
            </a:r>
            <a:r>
              <a:rPr lang="ru-RU" sz="1500" b="1" i="1" dirty="0">
                <a:solidFill>
                  <a:schemeClr val="tx1"/>
                </a:solidFill>
              </a:rPr>
              <a:t> и листья ее употребили </a:t>
            </a:r>
            <a:r>
              <a:rPr lang="ru-RU" sz="1500" b="1" i="1" dirty="0" err="1">
                <a:solidFill>
                  <a:schemeClr val="tx1"/>
                </a:solidFill>
              </a:rPr>
              <a:t>преслушавшие</a:t>
            </a:r>
            <a:r>
              <a:rPr lang="ru-RU" sz="1500" b="1" i="1" dirty="0">
                <a:solidFill>
                  <a:schemeClr val="tx1"/>
                </a:solidFill>
              </a:rPr>
              <a:t> заповедь для прикрытия наготы. И проклята она Христом человеколюбиво - чтобы не приносила более плода, послужившего причиною </a:t>
            </a:r>
            <a:r>
              <a:rPr lang="ru-RU" sz="1500" b="1" i="1" dirty="0" smtClean="0">
                <a:solidFill>
                  <a:schemeClr val="tx1"/>
                </a:solidFill>
              </a:rPr>
              <a:t>греха».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ВЕЛИКИЙ </a:t>
            </a:r>
            <a:r>
              <a:rPr lang="ru-RU" sz="2400" b="1" dirty="0" smtClean="0">
                <a:solidFill>
                  <a:schemeClr val="tx1"/>
                </a:solidFill>
              </a:rPr>
              <a:t>ПОНЕДЕЛЬНИК. Проклятие бесплодной смоковницы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97152"/>
            <a:ext cx="8640960" cy="1728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</a:t>
            </a:r>
            <a:r>
              <a:rPr lang="ru-RU" sz="1600" b="1" dirty="0">
                <a:solidFill>
                  <a:schemeClr val="tx1"/>
                </a:solidFill>
              </a:rPr>
              <a:t>смоковницу осудил Он, а народ еврейский, который отныне выброшен из Божия виноградника; смоковница же, как вещь, как бездушный предмет, служила лишь наглядным изображением бесплодности избранного </a:t>
            </a:r>
            <a:r>
              <a:rPr lang="ru-RU" sz="1600" b="1" dirty="0" smtClean="0">
                <a:solidFill>
                  <a:schemeClr val="tx1"/>
                </a:solidFill>
              </a:rPr>
              <a:t>народа. </a:t>
            </a:r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Смоковница означает иудейскую синагогу, которая имеет только листья, то есть показную букву, но не имеет плода </a:t>
            </a:r>
            <a:r>
              <a:rPr lang="ru-RU" sz="1600" b="1" i="1" dirty="0" smtClean="0">
                <a:solidFill>
                  <a:schemeClr val="tx1"/>
                </a:solidFill>
              </a:rPr>
              <a:t>духовного... </a:t>
            </a:r>
            <a:r>
              <a:rPr lang="ru-RU" sz="1600" b="1" i="1" dirty="0">
                <a:solidFill>
                  <a:schemeClr val="tx1"/>
                </a:solidFill>
              </a:rPr>
              <a:t>дабы показать ученикам, что Он может и казнить, и что, если захочет, может в один час погубить намеревающихся распять Его, Он являет Свою силу над бесчувственным деревом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589240"/>
            <a:ext cx="8640960" cy="1070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</a:t>
            </a:r>
            <a:r>
              <a:rPr lang="ru-RU" sz="1600" b="1" dirty="0">
                <a:solidFill>
                  <a:schemeClr val="tx1"/>
                </a:solidFill>
              </a:rPr>
              <a:t>веры, свободной от сомнения, нет ничего </a:t>
            </a:r>
            <a:r>
              <a:rPr lang="ru-RU" sz="1600" b="1" dirty="0" smtClean="0">
                <a:solidFill>
                  <a:schemeClr val="tx1"/>
                </a:solidFill>
              </a:rPr>
              <a:t>невозможного. </a:t>
            </a:r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«Велико сие обетование Христа, данное ученикам: мы можем даже горы переставлять, если не будем раздумывать, то есть усомнимся, и все, чего только ни попросим, без всякого сомнения, веруя в силу Божию, </a:t>
            </a:r>
            <a:r>
              <a:rPr lang="ru-RU" sz="1600" b="1" i="1" dirty="0" smtClean="0">
                <a:solidFill>
                  <a:schemeClr val="tx1"/>
                </a:solidFill>
              </a:rPr>
              <a:t>получим».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661248"/>
            <a:ext cx="8640960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Прп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Иустин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(Попович): </a:t>
            </a:r>
            <a:r>
              <a:rPr lang="ru-RU" sz="1600" b="1" i="1" dirty="0">
                <a:solidFill>
                  <a:schemeClr val="tx1"/>
                </a:solidFill>
              </a:rPr>
              <a:t>«Вера обоготворяет человека, и делает его «богом по благодати», и все, что он делает, будет божественно, бессмертно, вечно. Человеку такой богочеловеческой веры все возможно; он словом может и горы передвигать и ввергать их в </a:t>
            </a:r>
            <a:r>
              <a:rPr lang="ru-RU" sz="1600" b="1" i="1" dirty="0" smtClean="0">
                <a:solidFill>
                  <a:schemeClr val="tx1"/>
                </a:solidFill>
              </a:rPr>
              <a:t>море».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567865"/>
              </p:ext>
            </p:extLst>
          </p:nvPr>
        </p:nvGraphicFramePr>
        <p:xfrm>
          <a:off x="251520" y="908720"/>
          <a:ext cx="8640960" cy="479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388843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12-13; 18-19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12-19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45-48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И вошел Иисус в храм Божий и выгнал всех продающих и покупающих в храме, и опрокинул столы меновщиков и скамьи продающих голубей,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и говорил им: написано, — дом Мой домом молитвы наречется;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 И приступили к Нему в храме слепые и хромые, и Он исцелил их. 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15. Пришли в Иерусалим. Иисус, войдя в храм, начал выгонять продающих и покупающих в храме; и столы меновщиков и скамьи продающих голубей опрокинул;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16. и не позволял, чтобы кто пронес через храм какую-либо вещь.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17. И учил их, говоря: не написано ли: дом Мой домом молитвы наречется для всех народов?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Услышали это книжники и первосвященники, и искали, как бы погубить Его, ибо боялись Его, потому что весь народ удивлялся учению Его.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Когда же стало поздно, Он вышел вон из города.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45. И, войдя в храм, начал выгонять продающих в нем и покупающих,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46. говоря им: написано: дом Мой есть дом молитвы,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47. И учил каждый день в храме. Первосвященники же и книжники и старейшины народа искали погубить Его,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48. и не находили, что бы сделать с Ним; потому что весь народ неотступно слушал Его.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4509120"/>
            <a:ext cx="8640960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так поступил, с одной стороны, имея попечение о благолепии в храме, а с другой - обозначая отмену жертв, ибо, изгнав быков и голубей, выразил, что нужно не такое жертвоприношение, которое состоит в заклании животных, а нужна молитва. Он говорит: «дом Мой - домом молитвы наречется, а вы сделали его вертепом разбойников», ибо в вертепах разбойников происходят убийства и </a:t>
            </a:r>
            <a:r>
              <a:rPr lang="ru-RU" sz="1600" b="1" i="1" dirty="0" smtClean="0">
                <a:solidFill>
                  <a:schemeClr val="tx1"/>
                </a:solidFill>
              </a:rPr>
              <a:t>кровопролития».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260648"/>
            <a:ext cx="4896544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Изгнание торговцев из храма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229200"/>
            <a:ext cx="8640960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«Об этом говорит и Иоанн, только говорит в начале евангелия, а Матфей в конце. Поэтому вероятно, что так случилось два раза, и притом в разное время. Это видно и из обстоятельств времени, и из ответа иудеев Иисусу. У Иоанна говорится, что это случилось в самый праздник Пасхи, а у Матфея - задолго до Пасхи. Там говорят иудеи: кое знамение </a:t>
            </a:r>
            <a:r>
              <a:rPr lang="ru-RU" sz="1600" b="1" i="1" dirty="0" err="1">
                <a:solidFill>
                  <a:schemeClr val="tx1"/>
                </a:solidFill>
              </a:rPr>
              <a:t>являеши</a:t>
            </a:r>
            <a:r>
              <a:rPr lang="ru-RU" sz="1600" b="1" i="1" dirty="0">
                <a:solidFill>
                  <a:schemeClr val="tx1"/>
                </a:solidFill>
              </a:rPr>
              <a:t> нам (</a:t>
            </a:r>
            <a:r>
              <a:rPr lang="ru-RU" sz="1600" b="1" i="1" dirty="0" smtClean="0">
                <a:solidFill>
                  <a:schemeClr val="tx1"/>
                </a:solidFill>
              </a:rPr>
              <a:t>Ин</a:t>
            </a:r>
            <a:r>
              <a:rPr lang="ru-RU" sz="1600" b="1" i="1" dirty="0">
                <a:solidFill>
                  <a:schemeClr val="tx1"/>
                </a:solidFill>
              </a:rPr>
              <a:t>. </a:t>
            </a:r>
            <a:r>
              <a:rPr lang="ru-RU" sz="1600" b="1" i="1" dirty="0" smtClean="0">
                <a:solidFill>
                  <a:schemeClr val="tx1"/>
                </a:solidFill>
              </a:rPr>
              <a:t>2, </a:t>
            </a:r>
            <a:r>
              <a:rPr lang="ru-RU" sz="1600" b="1" i="1" dirty="0">
                <a:solidFill>
                  <a:schemeClr val="tx1"/>
                </a:solidFill>
              </a:rPr>
              <a:t>18)? а здесь молчат, хотя Христос и укорил их, - молчат потому, что все уже дивились </a:t>
            </a:r>
            <a:r>
              <a:rPr lang="ru-RU" sz="1600" b="1" i="1" dirty="0" smtClean="0">
                <a:solidFill>
                  <a:schemeClr val="tx1"/>
                </a:solidFill>
              </a:rPr>
              <a:t>Ему».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226042"/>
              </p:ext>
            </p:extLst>
          </p:nvPr>
        </p:nvGraphicFramePr>
        <p:xfrm>
          <a:off x="179512" y="401536"/>
          <a:ext cx="8784976" cy="641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Ин. 12:20-36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20. Из пришедших на поклонение в праздник были некоторые </a:t>
                      </a:r>
                      <a:r>
                        <a:rPr lang="ru-RU" sz="1600" b="1" dirty="0" err="1" smtClean="0"/>
                        <a:t>Еллины</a:t>
                      </a:r>
                      <a:r>
                        <a:rPr lang="ru-RU" sz="1600" b="1" dirty="0" smtClean="0"/>
                        <a:t>. </a:t>
                      </a:r>
                    </a:p>
                    <a:p>
                      <a:r>
                        <a:rPr lang="ru-RU" sz="1600" b="1" dirty="0" smtClean="0"/>
                        <a:t>21. Они подошли к Филиппу, который был из </a:t>
                      </a:r>
                      <a:r>
                        <a:rPr lang="ru-RU" sz="1600" b="1" dirty="0" err="1" smtClean="0"/>
                        <a:t>Вифсаиды</a:t>
                      </a:r>
                      <a:r>
                        <a:rPr lang="ru-RU" sz="1600" b="1" dirty="0" smtClean="0"/>
                        <a:t> Галилейской, и просили его, говоря: господин! нам хочется видеть Иисуса. </a:t>
                      </a:r>
                    </a:p>
                    <a:p>
                      <a:r>
                        <a:rPr lang="ru-RU" sz="1600" b="1" dirty="0" smtClean="0"/>
                        <a:t>22. Филипп идет и говорит о том Андрею; и потом Андрей и Филипп сказывают о том Иисусу. </a:t>
                      </a:r>
                    </a:p>
                    <a:p>
                      <a:r>
                        <a:rPr lang="ru-RU" sz="1600" b="1" dirty="0" smtClean="0"/>
                        <a:t>23. Иисус же сказал им в ответ: пришел час прославиться Сыну Человеческому. </a:t>
                      </a:r>
                    </a:p>
                    <a:p>
                      <a:r>
                        <a:rPr lang="ru-RU" sz="1600" b="1" dirty="0" smtClean="0"/>
                        <a:t>24. Истинно, истинно говорю вам: если пшеничное зерно, пав в землю, не умрет, то останется одно; а если умрет, то принесет много плода. </a:t>
                      </a:r>
                    </a:p>
                    <a:p>
                      <a:r>
                        <a:rPr lang="ru-RU" sz="1600" b="1" dirty="0" smtClean="0"/>
                        <a:t>25. Любящий душу свою погубит ее; а ненавидящий душу свою в мире сем сохранит ее в жизнь вечную. </a:t>
                      </a:r>
                    </a:p>
                    <a:p>
                      <a:r>
                        <a:rPr lang="ru-RU" sz="1600" b="1" dirty="0" smtClean="0"/>
                        <a:t>26. Кто Мне служит, Мне да последует; и где Я, там и слуга Мой будет. И кто Мне служит, того почтит Отец Мой. </a:t>
                      </a:r>
                    </a:p>
                    <a:p>
                      <a:r>
                        <a:rPr lang="ru-RU" sz="1600" b="1" dirty="0" smtClean="0"/>
                        <a:t>27. Душа Моя теперь возмутилась; и что Мне сказать? Отче! избавь Меня от часа сего! Но на сей час Я и пришел. </a:t>
                      </a:r>
                    </a:p>
                    <a:p>
                      <a:r>
                        <a:rPr lang="ru-RU" sz="1600" b="1" dirty="0" smtClean="0"/>
                        <a:t>28. Отче! прославь имя Твое. Тогда пришел с неба глас: и прославил и еще прославлю. </a:t>
                      </a:r>
                    </a:p>
                    <a:p>
                      <a:r>
                        <a:rPr lang="ru-RU" sz="1600" b="1" dirty="0" smtClean="0"/>
                        <a:t>29. Народ, стоявший и слышавший то, говорил: это гром; а другие говорили: Ангел говорил Ему. </a:t>
                      </a:r>
                    </a:p>
                    <a:p>
                      <a:r>
                        <a:rPr lang="ru-RU" sz="1600" b="1" dirty="0" smtClean="0"/>
                        <a:t>30. Иисус на это сказал: не для Меня был глас сей, но для народа. </a:t>
                      </a:r>
                    </a:p>
                    <a:p>
                      <a:r>
                        <a:rPr lang="ru-RU" sz="1600" b="1" dirty="0" smtClean="0"/>
                        <a:t>31. Ныне суд миру сему; ныне князь мира сего изгнан будет вон. </a:t>
                      </a:r>
                    </a:p>
                    <a:p>
                      <a:r>
                        <a:rPr lang="ru-RU" sz="1600" b="1" dirty="0" smtClean="0"/>
                        <a:t>32. И когда Я вознесен буду от земли, всех привлеку к Себе. </a:t>
                      </a:r>
                    </a:p>
                    <a:p>
                      <a:r>
                        <a:rPr lang="ru-RU" sz="1600" b="1" dirty="0" smtClean="0"/>
                        <a:t>33. Сие говорил Он, давая разуметь, какою смертью Он умрет. </a:t>
                      </a:r>
                    </a:p>
                    <a:p>
                      <a:r>
                        <a:rPr lang="ru-RU" sz="1600" b="1" dirty="0" smtClean="0"/>
                        <a:t>34. Народ отвечал Ему: мы слышали из закона, что Христос пребывает вовек; как же Ты говоришь, что должно </a:t>
                      </a:r>
                      <a:r>
                        <a:rPr lang="ru-RU" sz="1600" b="1" dirty="0" err="1" smtClean="0"/>
                        <a:t>вознесену</a:t>
                      </a:r>
                      <a:r>
                        <a:rPr lang="ru-RU" sz="1600" b="1" dirty="0" smtClean="0"/>
                        <a:t> быть Сыну Человеческому? кто Этот Сын Человеческий? </a:t>
                      </a:r>
                    </a:p>
                    <a:p>
                      <a:r>
                        <a:rPr lang="ru-RU" sz="1600" b="1" dirty="0" smtClean="0"/>
                        <a:t>35. Тогда Иисус сказал им: еще на малое время свет есть с вами; ходите, пока есть свет, чтобы не объяла вас тьма: а ходящий во тьме не знает, куда идет. </a:t>
                      </a:r>
                    </a:p>
                    <a:p>
                      <a:r>
                        <a:rPr lang="ru-RU" sz="1600" b="1" dirty="0" smtClean="0"/>
                        <a:t>36. Доколе свет с вами, веруйте в свет, да будете сынами света. Сказав это, Иисус отошел и скрылся от них. </a:t>
                      </a:r>
                      <a:endParaRPr lang="ru-RU" sz="1600" b="1" dirty="0"/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79512" y="5301208"/>
            <a:ext cx="879484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Распятие </a:t>
            </a:r>
            <a:r>
              <a:rPr lang="ru-RU" sz="1600" b="1" dirty="0">
                <a:solidFill>
                  <a:schemeClr val="tx1"/>
                </a:solidFill>
              </a:rPr>
              <a:t>Господа, а затем и последующее вознесение Его на небо повлечет за собой обращение к Господу всего </a:t>
            </a:r>
            <a:r>
              <a:rPr lang="ru-RU" sz="1600" b="1" dirty="0" smtClean="0">
                <a:solidFill>
                  <a:schemeClr val="tx1"/>
                </a:solidFill>
              </a:rPr>
              <a:t>человечества. </a:t>
            </a:r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Если Я буду поднят на Крест, то всех, принявших веру, привлеку к Себе посредством этой веры. И действительно, поднятый на Крест, Иисус Христос привлек к Себе сначала разбойника, затем сотника и других бывших вместе с ним стражей, и с этого времени начал это </a:t>
            </a:r>
            <a:r>
              <a:rPr lang="ru-RU" sz="1600" b="1" i="1" dirty="0" smtClean="0">
                <a:solidFill>
                  <a:schemeClr val="tx1"/>
                </a:solidFill>
              </a:rPr>
              <a:t>привлечение».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380" y="4869160"/>
            <a:ext cx="8748972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«Господь показывает нам способ прославления. Какой же именно? Тот, что князь мира сего будет изгнан вон и побежден, а за мир будет суд, то есть отмщение. Слова сии имеют такой смысл: ныне совершается суд и отмщение за мир сей. Так как </a:t>
            </a:r>
            <a:r>
              <a:rPr lang="ru-RU" sz="1600" b="1" i="1" dirty="0" err="1">
                <a:solidFill>
                  <a:schemeClr val="tx1"/>
                </a:solidFill>
              </a:rPr>
              <a:t>диавол</a:t>
            </a:r>
            <a:r>
              <a:rPr lang="ru-RU" sz="1600" b="1" i="1" dirty="0">
                <a:solidFill>
                  <a:schemeClr val="tx1"/>
                </a:solidFill>
              </a:rPr>
              <a:t> подверг этот мир смерти, сделав всех людей повинными греху, но напав на Меня и не </a:t>
            </a:r>
            <a:r>
              <a:rPr lang="ru-RU" sz="1600" b="1" i="1" dirty="0" err="1">
                <a:solidFill>
                  <a:schemeClr val="tx1"/>
                </a:solidFill>
              </a:rPr>
              <a:t>нашед</a:t>
            </a:r>
            <a:r>
              <a:rPr lang="ru-RU" sz="1600" b="1" i="1" dirty="0">
                <a:solidFill>
                  <a:schemeClr val="tx1"/>
                </a:solidFill>
              </a:rPr>
              <a:t> во Мне греха, </a:t>
            </a:r>
            <a:r>
              <a:rPr lang="ru-RU" sz="1600" b="1" i="1" dirty="0" smtClean="0">
                <a:solidFill>
                  <a:schemeClr val="tx1"/>
                </a:solidFill>
              </a:rPr>
              <a:t>он </a:t>
            </a:r>
            <a:r>
              <a:rPr lang="ru-RU" sz="1600" b="1" i="1" dirty="0">
                <a:solidFill>
                  <a:schemeClr val="tx1"/>
                </a:solidFill>
              </a:rPr>
              <a:t>будет осужден Мною, и таким образом Я отмщу за </a:t>
            </a:r>
            <a:r>
              <a:rPr lang="ru-RU" sz="1600" b="1" i="1" dirty="0" smtClean="0">
                <a:solidFill>
                  <a:schemeClr val="tx1"/>
                </a:solidFill>
              </a:rPr>
              <a:t>мир».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5380" y="5589240"/>
            <a:ext cx="870310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«Прославил </a:t>
            </a:r>
            <a:r>
              <a:rPr lang="ru-RU" sz="1600" b="1" i="1" dirty="0">
                <a:solidFill>
                  <a:schemeClr val="tx1"/>
                </a:solidFill>
              </a:rPr>
              <a:t>теми чудесами, которые Ты до Креста совершал во имя Мое; «и еще прославлю», совершив чрез Тебя чудеса на самом Кресте; а после погребения сделаю еще более славным и Мое имя, и Тебя, воскресив Тебя и ниспослав </a:t>
            </a:r>
            <a:r>
              <a:rPr lang="ru-RU" sz="1600" b="1" i="1" dirty="0" smtClean="0">
                <a:solidFill>
                  <a:schemeClr val="tx1"/>
                </a:solidFill>
              </a:rPr>
              <a:t>Дух».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49080"/>
            <a:ext cx="87849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«И Я, говорит, возмущаюсь, ибо Я поистине человек и </a:t>
            </a:r>
            <a:r>
              <a:rPr lang="ru-RU" sz="1600" b="1" i="1" dirty="0" err="1">
                <a:solidFill>
                  <a:schemeClr val="tx1"/>
                </a:solidFill>
              </a:rPr>
              <a:t>попущаю</a:t>
            </a:r>
            <a:r>
              <a:rPr lang="ru-RU" sz="1600" b="1" i="1" dirty="0">
                <a:solidFill>
                  <a:schemeClr val="tx1"/>
                </a:solidFill>
              </a:rPr>
              <a:t> природе Человеческой обнаруживать свойственное ей, однако же не говорю Отцу, чтобы Он избавил Меня от часа сего; но что говорю? «Отче! прославь имя Твое», то есть благоволи Мне воспринять крест и смерть за спасение всех. Смотри: смерть за истину Он назвал славою </a:t>
            </a:r>
            <a:r>
              <a:rPr lang="ru-RU" sz="1600" b="1" i="1" dirty="0" smtClean="0">
                <a:solidFill>
                  <a:schemeClr val="tx1"/>
                </a:solidFill>
              </a:rPr>
              <a:t>Божией».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933056"/>
            <a:ext cx="878497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показывает, что и Сам Он испытал свойственное людям и причастен нашего естества, хотя и без греха. Посему, хотя Он как Человек, по природе любящий жизнь, не желает смерти и возмущается, однако же не отказывается от нее, </a:t>
            </a:r>
            <a:r>
              <a:rPr lang="ru-RU" sz="1600" b="1" i="1" dirty="0" err="1">
                <a:solidFill>
                  <a:schemeClr val="tx1"/>
                </a:solidFill>
              </a:rPr>
              <a:t>поколику</a:t>
            </a:r>
            <a:r>
              <a:rPr lang="ru-RU" sz="1600" b="1" i="1" dirty="0">
                <a:solidFill>
                  <a:schemeClr val="tx1"/>
                </a:solidFill>
              </a:rPr>
              <a:t> она нужна для спасения мира. Для сего-то, говорит, на сей час Я и пришел, чтобы воспринять смерть за </a:t>
            </a:r>
            <a:r>
              <a:rPr lang="ru-RU" sz="1600" b="1" i="1" dirty="0" smtClean="0">
                <a:solidFill>
                  <a:schemeClr val="tx1"/>
                </a:solidFill>
              </a:rPr>
              <a:t>всех».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356992"/>
            <a:ext cx="879484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«Мне да последует», пусть будет готов к смерти так же, </a:t>
            </a:r>
            <a:r>
              <a:rPr lang="ru-RU" sz="1600" b="1" i="1" dirty="0">
                <a:solidFill>
                  <a:schemeClr val="tx1"/>
                </a:solidFill>
              </a:rPr>
              <a:t>как Я... и, без сомнения, </a:t>
            </a:r>
            <a:r>
              <a:rPr lang="ru-RU" sz="1600" b="1" i="1" dirty="0" smtClean="0">
                <a:solidFill>
                  <a:schemeClr val="tx1"/>
                </a:solidFill>
              </a:rPr>
              <a:t>будет </a:t>
            </a:r>
            <a:r>
              <a:rPr lang="ru-RU" sz="1600" b="1" i="1" dirty="0">
                <a:solidFill>
                  <a:schemeClr val="tx1"/>
                </a:solidFill>
              </a:rPr>
              <a:t>в том же состоянии, в каком ныне </a:t>
            </a:r>
            <a:r>
              <a:rPr lang="ru-RU" sz="1600" b="1" i="1" dirty="0" smtClean="0">
                <a:solidFill>
                  <a:schemeClr val="tx1"/>
                </a:solidFill>
              </a:rPr>
              <a:t>Я (по человеческой природе)»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24944"/>
            <a:ext cx="878497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i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«Щадящий </a:t>
            </a:r>
            <a:r>
              <a:rPr lang="ru-RU" sz="1600" b="1" i="1" dirty="0">
                <a:solidFill>
                  <a:schemeClr val="tx1"/>
                </a:solidFill>
              </a:rPr>
              <a:t>ее во время мученичества, угождающий душе своей больше, чем должно, любящий злые ее похоти, любящий душу больше, чем Бога, погубит ее в будущей жизни, т.е. подвергнет ее наказанию за то, что она как бы изменила </a:t>
            </a:r>
            <a:r>
              <a:rPr lang="ru-RU" sz="1600" b="1" i="1" dirty="0" smtClean="0">
                <a:solidFill>
                  <a:schemeClr val="tx1"/>
                </a:solidFill>
              </a:rPr>
              <a:t>вере».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384" y="3717032"/>
            <a:ext cx="870310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Как в видимой природе, смерть не всегда причина уничтожения, а бывает наоборот началом новой жизни, подобно пшеничному зерну, которое должно как бы умереть в земле, чтобы умножиться, так и Его смерть явится началом новой жизни, умножения последователей Царства Его на земле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1384" y="2478351"/>
            <a:ext cx="871296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«Чтобы </a:t>
            </a:r>
            <a:r>
              <a:rPr lang="ru-RU" sz="1600" b="1" i="1" dirty="0">
                <a:solidFill>
                  <a:schemeClr val="tx1"/>
                </a:solidFill>
              </a:rPr>
              <a:t>ученики не соблазнились тем, что Он умирает тогда, когда начали приходить и язычники, Он говорит: это самое, то есть смерть Моя, еще более увеличит веру язычников. Ибо как пшеничное зерно тогда приносит много плода, когда, быв посеяно, умрет, так и Моя смерть принесет много плода для веры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язычников».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916832"/>
            <a:ext cx="87849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Аверкий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</a:t>
            </a:r>
            <a:r>
              <a:rPr lang="ru-RU" sz="1600" b="1" i="1" dirty="0" err="1">
                <a:solidFill>
                  <a:schemeClr val="tx1"/>
                </a:solidFill>
              </a:rPr>
              <a:t>Приде</a:t>
            </a:r>
            <a:r>
              <a:rPr lang="ru-RU" sz="1600" b="1" i="1" dirty="0">
                <a:solidFill>
                  <a:schemeClr val="tx1"/>
                </a:solidFill>
              </a:rPr>
              <a:t> час, да прославится Сын Человеческий». Какой это час? По отношению к Самому Христу это – час Его крестных страданий, смерти и воскресения, по отношению к князю мира сего </a:t>
            </a:r>
            <a:r>
              <a:rPr lang="ru-RU" sz="1600" b="1" i="1" dirty="0" err="1">
                <a:solidFill>
                  <a:schemeClr val="tx1"/>
                </a:solidFill>
              </a:rPr>
              <a:t>диаволу</a:t>
            </a:r>
            <a:r>
              <a:rPr lang="ru-RU" sz="1600" b="1" i="1" dirty="0">
                <a:solidFill>
                  <a:schemeClr val="tx1"/>
                </a:solidFill>
              </a:rPr>
              <a:t>, как час его изгнания, по отношению к людям, как час их привлечения ко Христу, вознесенному на крест.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988840"/>
            <a:ext cx="8856984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«Так как Он заповедовал ученикам не ходить на путь к язычникам (Мф. 10, 5), а теперь видел, что язычники уже сами приходят к </a:t>
            </a:r>
            <a:r>
              <a:rPr lang="ru-RU" sz="1600" b="1" i="1" dirty="0" smtClean="0">
                <a:solidFill>
                  <a:schemeClr val="tx1"/>
                </a:solidFill>
              </a:rPr>
              <a:t>Нему, </a:t>
            </a:r>
            <a:r>
              <a:rPr lang="ru-RU" sz="1600" b="1" i="1" dirty="0">
                <a:solidFill>
                  <a:schemeClr val="tx1"/>
                </a:solidFill>
              </a:rPr>
              <a:t>а иудеи строят Ему ковы, говорит: время, наконец, идти на страдание, ибо наступило время Креста, чтобы прославился Сын Человеческий. Какая польза не принимать язычников, приходящих к нам, и навязываться иудеям, ненавидящим и гонящим? Итак, поелику язычники приходят к нам, то теперь время уже быть </a:t>
            </a:r>
            <a:r>
              <a:rPr lang="ru-RU" sz="1600" b="1" i="1" dirty="0" smtClean="0">
                <a:solidFill>
                  <a:schemeClr val="tx1"/>
                </a:solidFill>
              </a:rPr>
              <a:t>распятым».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4624"/>
            <a:ext cx="60486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Ответ Господа на желание эллинов видеть Его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005064"/>
            <a:ext cx="874897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«Мы </a:t>
            </a:r>
            <a:r>
              <a:rPr lang="ru-RU" sz="1600" b="1" i="1" dirty="0">
                <a:solidFill>
                  <a:schemeClr val="tx1"/>
                </a:solidFill>
              </a:rPr>
              <a:t>слышали из книг Писания пророчества о том, что Христос пребывает вовек, что Царство Его вечное, следовательно, Он не может умереть; как же Ты говоришь, что Сын Человеческий должен быть распят, вознесен на крест? Если Ты, называя Себя Сыном Человеческим, говоришь о Себе, о Своей смерти, то, значит, Ты не Христос; а если Ты говоришь не о Себе, то кто же тогда этот Сын Человеческий</a:t>
            </a:r>
            <a:r>
              <a:rPr lang="ru-RU" sz="1600" b="1" i="1" dirty="0" smtClean="0">
                <a:solidFill>
                  <a:schemeClr val="tx1"/>
                </a:solidFill>
              </a:rPr>
              <a:t>?».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4653136"/>
            <a:ext cx="87489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«Светом Иисус Христос называет Себя, а малым временем назвал время до Своей смерти. По Своему человеколюбию, Иисус Христос все-таки убеждает народ ходить во свете, т.е. следовать за Ним, пока Он еще светит им и указывает путь, – и поверить словам Его. Разумеют под </a:t>
            </a:r>
            <a:r>
              <a:rPr lang="ru-RU" sz="1600" b="1" i="1" dirty="0" err="1">
                <a:solidFill>
                  <a:schemeClr val="tx1"/>
                </a:solidFill>
              </a:rPr>
              <a:t>тьмою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вообще </a:t>
            </a:r>
            <a:r>
              <a:rPr lang="ru-RU" sz="1600" b="1" i="1" dirty="0">
                <a:solidFill>
                  <a:schemeClr val="tx1"/>
                </a:solidFill>
              </a:rPr>
              <a:t>заблуждение иудеев».</a:t>
            </a:r>
          </a:p>
        </p:txBody>
      </p:sp>
    </p:spTree>
    <p:extLst>
      <p:ext uri="{BB962C8B-B14F-4D97-AF65-F5344CB8AC3E}">
        <p14:creationId xmlns:p14="http://schemas.microsoft.com/office/powerpoint/2010/main" val="3045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24821"/>
              </p:ext>
            </p:extLst>
          </p:nvPr>
        </p:nvGraphicFramePr>
        <p:xfrm>
          <a:off x="457200" y="244048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Ин. 12, 37-50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37. Столько чудес сотворил Он пред ними, и они не веровали в Него, </a:t>
                      </a:r>
                    </a:p>
                    <a:p>
                      <a:r>
                        <a:rPr lang="ru-RU" sz="1600" b="1" dirty="0" smtClean="0"/>
                        <a:t>38. да сбудется слово Исаии пророка: Господи! кто поверил слышанному от нас? и кому открылась мышца Господня? </a:t>
                      </a:r>
                    </a:p>
                    <a:p>
                      <a:r>
                        <a:rPr lang="ru-RU" sz="1600" b="1" dirty="0" smtClean="0"/>
                        <a:t>39. Потому не могли они веровать, что, как еще сказал Исаия, </a:t>
                      </a:r>
                    </a:p>
                    <a:p>
                      <a:r>
                        <a:rPr lang="ru-RU" sz="1600" b="1" dirty="0" smtClean="0"/>
                        <a:t>40. народ сей ослепил глаза свои и </a:t>
                      </a:r>
                      <a:r>
                        <a:rPr lang="ru-RU" sz="1600" b="1" dirty="0" err="1" smtClean="0"/>
                        <a:t>окаменил</a:t>
                      </a:r>
                      <a:r>
                        <a:rPr lang="ru-RU" sz="1600" b="1" dirty="0" smtClean="0"/>
                        <a:t> сердце свое, да не видят глазами, и не уразумеют сердцем, и не обратятся, чтобы Я исцелил их. </a:t>
                      </a:r>
                    </a:p>
                    <a:p>
                      <a:r>
                        <a:rPr lang="ru-RU" sz="1600" b="1" dirty="0" smtClean="0"/>
                        <a:t>41. Сие сказал Исаия, когда видел славу Его и говорил о Нем. </a:t>
                      </a:r>
                    </a:p>
                    <a:p>
                      <a:r>
                        <a:rPr lang="ru-RU" sz="1600" b="1" dirty="0" smtClean="0"/>
                        <a:t>42. Впрочем и из начальников многие уверовали в Него; но ради фарисеев не </a:t>
                      </a:r>
                      <a:r>
                        <a:rPr lang="ru-RU" sz="1600" b="1" dirty="0" err="1" smtClean="0"/>
                        <a:t>исповедывали</a:t>
                      </a:r>
                      <a:r>
                        <a:rPr lang="ru-RU" sz="1600" b="1" dirty="0" smtClean="0"/>
                        <a:t>, чтобы не быть отлученными от синагоги, </a:t>
                      </a:r>
                    </a:p>
                    <a:p>
                      <a:r>
                        <a:rPr lang="ru-RU" sz="1600" b="1" dirty="0" smtClean="0"/>
                        <a:t>43. ибо возлюбили больше славу человеческую, нежели славу Божию. </a:t>
                      </a:r>
                    </a:p>
                    <a:p>
                      <a:r>
                        <a:rPr lang="ru-RU" sz="1600" b="1" dirty="0" smtClean="0"/>
                        <a:t>44. Иисус же возгласил и сказал: верующий в Меня не в Меня верует, но в Пославшего Меня. </a:t>
                      </a:r>
                    </a:p>
                    <a:p>
                      <a:r>
                        <a:rPr lang="ru-RU" sz="1600" b="1" dirty="0" smtClean="0"/>
                        <a:t>45. И видящий Меня видит Пославшего Меня. </a:t>
                      </a:r>
                    </a:p>
                    <a:p>
                      <a:r>
                        <a:rPr lang="ru-RU" sz="1600" b="1" dirty="0" smtClean="0"/>
                        <a:t>46. Я свет пришел в мир, чтобы всякий верующий в Меня не оставался во тьме. </a:t>
                      </a:r>
                    </a:p>
                    <a:p>
                      <a:r>
                        <a:rPr lang="ru-RU" sz="1600" b="1" dirty="0" smtClean="0"/>
                        <a:t>47. И если кто услышит Мои слова и не поверит, Я не сужу его, ибо Я пришел не судить мир, но спасти мир. </a:t>
                      </a:r>
                    </a:p>
                    <a:p>
                      <a:r>
                        <a:rPr lang="ru-RU" sz="1600" b="1" dirty="0" smtClean="0"/>
                        <a:t>48. Отвергающий Меня и не принимающий слов Моих имеет судью себе: слово, которое Я говорил, оно будет судить его в последний день. </a:t>
                      </a:r>
                    </a:p>
                    <a:p>
                      <a:r>
                        <a:rPr lang="ru-RU" sz="1600" b="1" dirty="0" smtClean="0"/>
                        <a:t>49. Ибо Я говорил не от Себя; но пославший Меня Отец, Он дал Мне заповедь, что сказать и что говорить. </a:t>
                      </a:r>
                    </a:p>
                    <a:p>
                      <a:r>
                        <a:rPr lang="ru-RU" sz="1600" b="1" dirty="0" smtClean="0"/>
                        <a:t>50. И Я знаю, что заповедь Его есть жизнь вечная. Итак, что Я говорю, говорю, как сказал Мне Отец. 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7786"/>
              </p:ext>
            </p:extLst>
          </p:nvPr>
        </p:nvGraphicFramePr>
        <p:xfrm>
          <a:off x="179511" y="799505"/>
          <a:ext cx="8784977" cy="58420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3"/>
                <a:gridCol w="3213647"/>
                <a:gridCol w="2763017"/>
              </a:tblGrid>
              <a:tr h="23567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23 - 27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27 – 32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20, 1-8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556217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23. И когда пришел Он в храм и учил, приступили к Нему первосвященники и старейшины народа и сказали: какой властью Ты это делаешь? и кто Тебе дал такую власть?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24. Иисус сказал им в ответ: спрошу и Я вас об одном; если о том скажете Мне, то и Я вам скажу, какою властью это делаю;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25.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откуда было: с небес,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Они же рассуждали между собою: если скажем: с небес, то Он скажет нам: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26. а если сказать: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— боимся народа, ибо все почитают Иоанна за пророка.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27. И сказали в ответ Иисусу: не знаем. Сказал им и Он: и Я вам не скажу,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27. Пришли опять в Иерусалим. И когда Он ходил в храме, подошли к Нему первосвященники и книжники, и старейшины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28. и говорили Ему: какою властью Ты это делаешь? и кто Тебе дал власть делать это?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29. Иисус сказал им в ответ: спрошу и Я вас об одном, отвечайте Мне; тогда и Я скажу вам, какою властью это делаю.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30.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с небес было,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отвечайте Мне.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31. Они рассуждали между собою: если скажем: с небес, — то Он скажет: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32. а сказать: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— боялись народа, потому что все полагали, что Иоанн точно был пророк.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33. И сказали в ответ Иисусу: не знаем. Тогда Иисус сказал им в ответ: и Я не скажу вам,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В один из тех дней, когда Он учил народ в храме и благовествовал, приступили первосвященники и книжники со старейшинами,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и сказали Ему: скажи нам, какою властью Ты это делаешь, или кто дал Тебе власть сию?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Он сказал им в ответ: спрошу и Я вас об одном, и скажите Мне: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с небес было,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Они же, рассуждая между собою, говорили: если скажем: с небес, то скажет: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а если скажем: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то весь народ побьет нас камнями, ибо он уверен, что Иоанн есть пророк.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И отвечали: не знаем откуда.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8. Иисус сказал им: и Я не скажу вам,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7848872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Ответ Христа первосвященникам и книжникам о Своей власти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«Учители закона, завидуя Его власти, с какою Он изгнал из храма торгующих, подходят к Нему с таким вопросом: кто такой Ты, что изгоняешь из храма торгующих? если Он скажет: «Я делаю это Своей властью», они могут оклеветать Его, как мятежника, присваивающего себе власть; если же Он скажет: «так поступаю Я по власти, данной Богом Мне», они отклонят от Него народ, который прославлял Его, как Бога,- они обнаружат пред народом, что Он не Бог и поступает так, как раб, в силу власти </a:t>
            </a:r>
            <a:r>
              <a:rPr lang="ru-RU" sz="1600" b="1" i="1" dirty="0" smtClean="0">
                <a:solidFill>
                  <a:schemeClr val="tx1"/>
                </a:solidFill>
              </a:rPr>
              <a:t>Божией».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13176"/>
            <a:ext cx="8784976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«Он «уловляет мудрых в коварстве их». Он подобным же образом спрашивает их об Иоанне, чтобы, если они скажут: «проповедь Иоанна была с неба», уличить их в богоборчестве, как не принявших оную, а если скажут: «от </a:t>
            </a:r>
            <a:r>
              <a:rPr lang="ru-RU" sz="1600" b="1" i="1" dirty="0" err="1">
                <a:solidFill>
                  <a:schemeClr val="tx1"/>
                </a:solidFill>
              </a:rPr>
              <a:t>человеков</a:t>
            </a:r>
            <a:r>
              <a:rPr lang="ru-RU" sz="1600" b="1" i="1" dirty="0">
                <a:solidFill>
                  <a:schemeClr val="tx1"/>
                </a:solidFill>
              </a:rPr>
              <a:t>», то чтобы подверглись опасности от народа, так как все почитали Иоанна за пророка. Этим Господь научает, что не должно отвечать на вопросы со злым умыслом.».</a:t>
            </a:r>
          </a:p>
        </p:txBody>
      </p:sp>
    </p:spTree>
    <p:extLst>
      <p:ext uri="{BB962C8B-B14F-4D97-AF65-F5344CB8AC3E}">
        <p14:creationId xmlns:p14="http://schemas.microsoft.com/office/powerpoint/2010/main" val="21916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6147</Words>
  <Application>Microsoft Office PowerPoint</Application>
  <PresentationFormat>Экран (4:3)</PresentationFormat>
  <Paragraphs>206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Последние дни земной жизни Господа нашего Иисуса Христа   Лекция 29. Вход Господень в Иерусалим. Ответ Господа на желание эллинов видеть Его. Бесплодная смоковница. Изгнание торговцев из храма. Ответ Христа первосвященникам и книжникам о Своей власти.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29. Благословение детей и ответ богатому юноше. Вопрос апостола Петра. Исцеление двух иерихонских слепцов. Обращение Закхея. Притча о десяти минах. Воскрешение Лазаря. Вечеря в доме Симона прокаженного. </dc:title>
  <dc:creator>Николай Казинов</dc:creator>
  <cp:lastModifiedBy>Windows User</cp:lastModifiedBy>
  <cp:revision>88</cp:revision>
  <dcterms:created xsi:type="dcterms:W3CDTF">2014-11-29T13:43:24Z</dcterms:created>
  <dcterms:modified xsi:type="dcterms:W3CDTF">2015-12-05T10:23:37Z</dcterms:modified>
</cp:coreProperties>
</file>