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303" r:id="rId6"/>
    <p:sldId id="302" r:id="rId7"/>
    <p:sldId id="283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4" r:id="rId21"/>
    <p:sldId id="277" r:id="rId22"/>
    <p:sldId id="278" r:id="rId23"/>
    <p:sldId id="279" r:id="rId24"/>
    <p:sldId id="280" r:id="rId25"/>
    <p:sldId id="281" r:id="rId26"/>
    <p:sldId id="285" r:id="rId27"/>
    <p:sldId id="286" r:id="rId28"/>
    <p:sldId id="287" r:id="rId29"/>
    <p:sldId id="300" r:id="rId30"/>
    <p:sldId id="258" r:id="rId31"/>
    <p:sldId id="288" r:id="rId32"/>
    <p:sldId id="289" r:id="rId33"/>
    <p:sldId id="290" r:id="rId34"/>
    <p:sldId id="291" r:id="rId35"/>
    <p:sldId id="292" r:id="rId36"/>
    <p:sldId id="294" r:id="rId37"/>
    <p:sldId id="293" r:id="rId38"/>
    <p:sldId id="295" r:id="rId39"/>
    <p:sldId id="296" r:id="rId40"/>
    <p:sldId id="297" r:id="rId41"/>
    <p:sldId id="298" r:id="rId42"/>
    <p:sldId id="299" r:id="rId43"/>
    <p:sldId id="301" r:id="rId4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48365-13D5-49FD-AFAA-42CC8000F05A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37E293-46D5-4144-A1BF-2FD40CEED6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48365-13D5-49FD-AFAA-42CC8000F05A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37E293-46D5-4144-A1BF-2FD40CEED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48365-13D5-49FD-AFAA-42CC8000F05A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37E293-46D5-4144-A1BF-2FD40CEED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48365-13D5-49FD-AFAA-42CC8000F05A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37E293-46D5-4144-A1BF-2FD40CEED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48365-13D5-49FD-AFAA-42CC8000F05A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37E293-46D5-4144-A1BF-2FD40CEED69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48365-13D5-49FD-AFAA-42CC8000F05A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37E293-46D5-4144-A1BF-2FD40CEED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48365-13D5-49FD-AFAA-42CC8000F05A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37E293-46D5-4144-A1BF-2FD40CEED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48365-13D5-49FD-AFAA-42CC8000F05A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37E293-46D5-4144-A1BF-2FD40CEED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48365-13D5-49FD-AFAA-42CC8000F05A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37E293-46D5-4144-A1BF-2FD40CEED69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48365-13D5-49FD-AFAA-42CC8000F05A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37E293-46D5-4144-A1BF-2FD40CEED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48365-13D5-49FD-AFAA-42CC8000F05A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37E293-46D5-4144-A1BF-2FD40CEED6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FF48365-13D5-49FD-AFAA-42CC8000F05A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937E293-46D5-4144-A1BF-2FD40CEED69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204864"/>
            <a:ext cx="7406640" cy="1472184"/>
          </a:xfrm>
        </p:spPr>
        <p:txBody>
          <a:bodyPr/>
          <a:lstStyle/>
          <a:p>
            <a:pPr algn="ctr"/>
            <a:r>
              <a:rPr lang="ru-RU" dirty="0" smtClean="0"/>
              <a:t>3 лекция. </a:t>
            </a:r>
            <a:r>
              <a:rPr lang="ru-RU" b="1" dirty="0" smtClean="0"/>
              <a:t>Четвертая и пятая заповеди Закона Божия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790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600200"/>
          </a:xfrm>
        </p:spPr>
        <p:txBody>
          <a:bodyPr/>
          <a:lstStyle/>
          <a:p>
            <a:pPr algn="ctr"/>
            <a:r>
              <a:rPr lang="ru-RU" sz="2000" b="1" dirty="0"/>
              <a:t> Введение во Храм Божией Матери (21 ноября/4 дек.)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92696"/>
            <a:ext cx="4773168" cy="603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pPr algn="ctr"/>
            <a:r>
              <a:rPr lang="ru-RU" sz="2000" b="1" dirty="0"/>
              <a:t>Рождество Христово (25 дек./7 янв.)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52737"/>
            <a:ext cx="4320480" cy="618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600200"/>
          </a:xfrm>
        </p:spPr>
        <p:txBody>
          <a:bodyPr/>
          <a:lstStyle/>
          <a:p>
            <a:pPr algn="ctr"/>
            <a:r>
              <a:rPr lang="ru-RU" sz="2000" b="1" dirty="0"/>
              <a:t>Крещение Господне (6/19 янв.)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936" y="715472"/>
            <a:ext cx="4834128" cy="602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pPr algn="ctr"/>
            <a:r>
              <a:rPr lang="ru-RU" sz="2000" b="1" dirty="0"/>
              <a:t>Сретение Господне (2/15 февр.)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81384"/>
            <a:ext cx="5184576" cy="621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8720"/>
          </a:xfrm>
        </p:spPr>
        <p:txBody>
          <a:bodyPr/>
          <a:lstStyle/>
          <a:p>
            <a:pPr algn="ctr"/>
            <a:r>
              <a:rPr lang="ru-RU" sz="2000" b="1" dirty="0"/>
              <a:t>Благовещение Божией Матери (25 марта/7 апр</a:t>
            </a:r>
            <a:r>
              <a:rPr lang="ru-RU" sz="2000" b="1" dirty="0" smtClean="0"/>
              <a:t>.)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58943"/>
            <a:ext cx="4840149" cy="598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pPr algn="ctr"/>
            <a:r>
              <a:rPr lang="ru-RU" sz="2000" b="1" dirty="0"/>
              <a:t>Вход Господень во Иерусалим (неделя перед Пасхой)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92696"/>
            <a:ext cx="4986786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600200"/>
          </a:xfrm>
        </p:spPr>
        <p:txBody>
          <a:bodyPr/>
          <a:lstStyle/>
          <a:p>
            <a:pPr algn="ctr"/>
            <a:r>
              <a:rPr lang="ru-RU" sz="2000" b="1" dirty="0"/>
              <a:t>Вознесение Господне (40 </a:t>
            </a:r>
            <a:r>
              <a:rPr lang="ru-RU" sz="2000" b="1" dirty="0" smtClean="0"/>
              <a:t>–й день </a:t>
            </a:r>
            <a:r>
              <a:rPr lang="ru-RU" sz="2000" b="1" dirty="0"/>
              <a:t>по Пасхе)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700990"/>
            <a:ext cx="4388018" cy="615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pPr algn="ctr"/>
            <a:r>
              <a:rPr lang="ru-RU" sz="2000" b="1" dirty="0"/>
              <a:t>День Св. Троицы. Пятидесятница (50 </a:t>
            </a:r>
            <a:r>
              <a:rPr lang="ru-RU" sz="2000" b="1" dirty="0" smtClean="0"/>
              <a:t>–й день </a:t>
            </a:r>
            <a:r>
              <a:rPr lang="ru-RU" sz="2000" b="1" dirty="0"/>
              <a:t>по Пасхе)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04" y="764704"/>
            <a:ext cx="485907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600200"/>
          </a:xfrm>
        </p:spPr>
        <p:txBody>
          <a:bodyPr/>
          <a:lstStyle/>
          <a:p>
            <a:pPr algn="ctr"/>
            <a:r>
              <a:rPr lang="ru-RU" sz="2000" b="1" dirty="0"/>
              <a:t>Преображение Господне (6/19 августа)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764704"/>
            <a:ext cx="4356893" cy="601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0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36483"/>
            <a:ext cx="8229600" cy="1600200"/>
          </a:xfrm>
        </p:spPr>
        <p:txBody>
          <a:bodyPr/>
          <a:lstStyle/>
          <a:p>
            <a:pPr algn="ctr"/>
            <a:r>
              <a:rPr lang="ru-RU" sz="2000" b="1" dirty="0"/>
              <a:t>Успение Божией Матери (15/28 августа)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20819"/>
            <a:ext cx="7128792" cy="582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Четвертая заповедь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2296" indent="457200" algn="just">
              <a:lnSpc>
                <a:spcPct val="120000"/>
              </a:lnSpc>
              <a:buNone/>
            </a:pPr>
            <a:r>
              <a:rPr lang="ru-RU" dirty="0"/>
              <a:t>Помни день субботний, чтобы святить его; шесть дней работай и делай [в них] всякие дела твои, а день седьмой - суббота Господу, Богу твоему: не делай в оный никакого дела ни ты, ни сын твой, ни дочь твоя, ни раб твой, ни рабыня твоя, ни [вол твой, ни осел твой, ни всякий] скот твой, ни пришлец, который в жилищах твоих; ибо в шесть дней создал Господь небо и землю, море и все, что в них, а в день седьмой почил; посему благословил Господь день субботний и освятил </a:t>
            </a:r>
            <a:r>
              <a:rPr lang="ru-RU" dirty="0" smtClean="0"/>
              <a:t>его.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6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Великие </a:t>
            </a:r>
            <a:r>
              <a:rPr lang="ru-RU" dirty="0" err="1"/>
              <a:t>недвунадесятые</a:t>
            </a:r>
            <a:r>
              <a:rPr lang="ru-RU" dirty="0"/>
              <a:t> праздники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ru-RU" b="1" dirty="0"/>
              <a:t>Покров Божией Матери (1/14 октября)</a:t>
            </a:r>
          </a:p>
          <a:p>
            <a:pPr marL="457200" indent="-457200">
              <a:buAutoNum type="arabicPeriod"/>
            </a:pPr>
            <a:r>
              <a:rPr lang="ru-RU" b="1" dirty="0"/>
              <a:t>Обрезание Господне и память св. Василия  Великого (1/14 января)</a:t>
            </a:r>
          </a:p>
          <a:p>
            <a:pPr marL="457200" indent="-457200">
              <a:buAutoNum type="arabicPeriod"/>
            </a:pPr>
            <a:r>
              <a:rPr lang="ru-RU" b="1" dirty="0"/>
              <a:t>Рождество св. Иоанна Предтечи (24 июня/ 7 июля)</a:t>
            </a:r>
          </a:p>
          <a:p>
            <a:pPr marL="457200" indent="-457200">
              <a:buAutoNum type="arabicPeriod"/>
            </a:pPr>
            <a:r>
              <a:rPr lang="ru-RU" b="1" dirty="0"/>
              <a:t>Память </a:t>
            </a:r>
            <a:r>
              <a:rPr lang="ru-RU" b="1" dirty="0" err="1"/>
              <a:t>свв</a:t>
            </a:r>
            <a:r>
              <a:rPr lang="ru-RU" b="1" dirty="0"/>
              <a:t>. </a:t>
            </a:r>
            <a:r>
              <a:rPr lang="ru-RU" b="1" dirty="0" err="1"/>
              <a:t>Первоверховных</a:t>
            </a:r>
            <a:r>
              <a:rPr lang="ru-RU" b="1" dirty="0"/>
              <a:t> апостолов Петра и Павла (29 июня/12 июля)</a:t>
            </a:r>
          </a:p>
          <a:p>
            <a:pPr marL="457200" indent="-457200">
              <a:buAutoNum type="arabicPeriod"/>
            </a:pPr>
            <a:r>
              <a:rPr lang="ru-RU" b="1" dirty="0"/>
              <a:t> Усекновение главы св. Иоанна Предтечи (29 августа/11 сентября)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6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pPr algn="ctr"/>
            <a:r>
              <a:rPr lang="ru-RU" sz="2000" b="1" dirty="0"/>
              <a:t>Покров Божией Матери (1/14 октября)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724" y="776590"/>
            <a:ext cx="4352524" cy="603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43249"/>
            <a:ext cx="8229600" cy="1600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000" b="1" dirty="0"/>
              <a:t>Обрезание Господне и память св. Василия  Великого (1/14 января)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3832198" cy="5301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35" y="1349972"/>
            <a:ext cx="4131629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pPr algn="ctr"/>
            <a:r>
              <a:rPr lang="ru-RU" sz="2000" b="1" dirty="0"/>
              <a:t>Рождество св. Иоанна Предтечи (24 июня/ 7 июля)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66151"/>
            <a:ext cx="4904582" cy="585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171400"/>
            <a:ext cx="8229600" cy="1600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000" b="1" dirty="0"/>
              <a:t>Память </a:t>
            </a:r>
            <a:r>
              <a:rPr lang="ru-RU" sz="2000" b="1" dirty="0" smtClean="0"/>
              <a:t>святых </a:t>
            </a:r>
            <a:r>
              <a:rPr lang="ru-RU" sz="2000" b="1" dirty="0" err="1"/>
              <a:t>Первоверховных</a:t>
            </a:r>
            <a:r>
              <a:rPr lang="ru-RU" sz="2000" b="1" dirty="0"/>
              <a:t> апостолов Петра и Павла (29 июня/12 июля)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96806"/>
            <a:ext cx="4277072" cy="566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000" b="1" dirty="0"/>
              <a:t> Усекновение главы св. Иоанна Предтечи (29 </a:t>
            </a:r>
            <a:r>
              <a:rPr lang="ru-RU" sz="2000" b="1" dirty="0" smtClean="0"/>
              <a:t>авг./11 сент.)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88856"/>
            <a:ext cx="5245611" cy="596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Многодневные посты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b="1" dirty="0"/>
              <a:t>Великий пост </a:t>
            </a:r>
            <a:r>
              <a:rPr lang="ru-RU" dirty="0"/>
              <a:t>(Святая </a:t>
            </a:r>
            <a:r>
              <a:rPr lang="ru-RU" dirty="0" err="1"/>
              <a:t>Четыредесятница</a:t>
            </a:r>
            <a:r>
              <a:rPr lang="ru-RU" dirty="0"/>
              <a:t> и Страстная седмица). Установлен в память и подражание сорокадневному посту Господа Иисуса Христа, для того, чтобы достойно встретить праздник  Св. Пасхи.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b="1" dirty="0"/>
              <a:t>Петров пост </a:t>
            </a:r>
            <a:r>
              <a:rPr lang="ru-RU" dirty="0"/>
              <a:t>– в честь святых Апостолов. Начинается с понедельника после Недели Всех Святых и заканчивается в день памяти </a:t>
            </a:r>
            <a:r>
              <a:rPr lang="ru-RU" dirty="0" err="1"/>
              <a:t>свв</a:t>
            </a:r>
            <a:r>
              <a:rPr lang="ru-RU" dirty="0"/>
              <a:t>. </a:t>
            </a:r>
            <a:r>
              <a:rPr lang="ru-RU" dirty="0" err="1"/>
              <a:t>Апп</a:t>
            </a:r>
            <a:r>
              <a:rPr lang="ru-RU" dirty="0"/>
              <a:t>. Петра и Павла (</a:t>
            </a:r>
            <a:r>
              <a:rPr lang="ru-RU" b="1" dirty="0" smtClean="0"/>
              <a:t>12 июля</a:t>
            </a:r>
            <a:r>
              <a:rPr lang="ru-RU" dirty="0"/>
              <a:t>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b="1" dirty="0"/>
              <a:t>Успенский пост </a:t>
            </a:r>
            <a:r>
              <a:rPr lang="ru-RU" dirty="0"/>
              <a:t>– в честь праздника Успения Божией Матери. С</a:t>
            </a:r>
            <a:r>
              <a:rPr lang="ru-RU" b="1" dirty="0"/>
              <a:t> </a:t>
            </a:r>
            <a:r>
              <a:rPr lang="ru-RU" b="1" dirty="0" smtClean="0"/>
              <a:t>14 </a:t>
            </a:r>
            <a:r>
              <a:rPr lang="ru-RU" dirty="0"/>
              <a:t>по</a:t>
            </a:r>
            <a:r>
              <a:rPr lang="ru-RU" b="1" dirty="0"/>
              <a:t> </a:t>
            </a:r>
            <a:r>
              <a:rPr lang="ru-RU" b="1" dirty="0" smtClean="0"/>
              <a:t>28 </a:t>
            </a:r>
            <a:r>
              <a:rPr lang="ru-RU" b="1" dirty="0"/>
              <a:t>августа</a:t>
            </a:r>
            <a:r>
              <a:rPr lang="ru-RU" dirty="0"/>
              <a:t>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b="1" dirty="0"/>
              <a:t>Рождественский</a:t>
            </a:r>
            <a:r>
              <a:rPr lang="ru-RU" dirty="0"/>
              <a:t> (Филиппов) </a:t>
            </a:r>
            <a:r>
              <a:rPr lang="ru-RU" b="1" dirty="0"/>
              <a:t>пост</a:t>
            </a:r>
            <a:r>
              <a:rPr lang="ru-RU" dirty="0"/>
              <a:t> – в честь Рождества Христова.</a:t>
            </a:r>
            <a:r>
              <a:rPr lang="ru-RU" b="1" dirty="0"/>
              <a:t> </a:t>
            </a:r>
            <a:r>
              <a:rPr lang="ru-RU" dirty="0"/>
              <a:t>С</a:t>
            </a:r>
            <a:r>
              <a:rPr lang="ru-RU" b="1" dirty="0"/>
              <a:t> </a:t>
            </a:r>
            <a:r>
              <a:rPr lang="ru-RU" b="1" dirty="0" smtClean="0"/>
              <a:t>28 </a:t>
            </a:r>
            <a:r>
              <a:rPr lang="ru-RU" b="1" dirty="0"/>
              <a:t>ноября </a:t>
            </a:r>
            <a:r>
              <a:rPr lang="ru-RU" dirty="0"/>
              <a:t>по </a:t>
            </a:r>
            <a:r>
              <a:rPr lang="ru-RU" b="1" dirty="0" smtClean="0"/>
              <a:t>6 января</a:t>
            </a:r>
            <a:r>
              <a:rPr lang="ru-RU" dirty="0" smtClean="0"/>
              <a:t>.</a:t>
            </a:r>
            <a:endParaRPr lang="ru-RU" dirty="0"/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5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Однодневные посты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b="1" dirty="0"/>
              <a:t>Среда</a:t>
            </a:r>
            <a:r>
              <a:rPr lang="ru-RU" dirty="0"/>
              <a:t> и </a:t>
            </a:r>
            <a:r>
              <a:rPr lang="ru-RU" b="1" dirty="0"/>
              <a:t>пятница</a:t>
            </a:r>
            <a:r>
              <a:rPr lang="ru-RU" dirty="0"/>
              <a:t> в течение года, кроме Сплошных седмиц. Пост в среду установлен в воспоминание предания Иисуса Христа Иудой, а пост в пятницу - в память крестных страданий и смерти Спасителя</a:t>
            </a:r>
            <a:r>
              <a:rPr lang="ru-RU" dirty="0" smtClean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18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b="1" dirty="0" smtClean="0"/>
              <a:t>Крещенский сочельник </a:t>
            </a:r>
            <a:r>
              <a:rPr lang="ru-RU" dirty="0" smtClean="0"/>
              <a:t>(</a:t>
            </a:r>
            <a:r>
              <a:rPr lang="ru-RU" dirty="0" err="1" smtClean="0"/>
              <a:t>Навечерие</a:t>
            </a:r>
            <a:r>
              <a:rPr lang="ru-RU" dirty="0" smtClean="0"/>
              <a:t> Богоявления) – (5/18 января)</a:t>
            </a:r>
            <a:endParaRPr lang="ru-RU" dirty="0"/>
          </a:p>
          <a:p>
            <a:pPr marL="342900" indent="-342900" algn="just">
              <a:buFont typeface="Arial" pitchFamily="34" charset="0"/>
              <a:buChar char="•"/>
            </a:pPr>
            <a:endParaRPr lang="ru-RU" dirty="0"/>
          </a:p>
          <a:p>
            <a:pPr marL="342900" indent="-3429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b="1" dirty="0"/>
              <a:t>День </a:t>
            </a:r>
            <a:r>
              <a:rPr lang="ru-RU" b="1" dirty="0" smtClean="0"/>
              <a:t>праздника </a:t>
            </a:r>
            <a:r>
              <a:rPr lang="ru-RU" b="1" dirty="0"/>
              <a:t>Воздвижения </a:t>
            </a:r>
            <a:r>
              <a:rPr lang="ru-RU" dirty="0"/>
              <a:t>Животворящего Креста Господня (14/27 сент.)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b="1" dirty="0"/>
              <a:t>День праздника Усекновения </a:t>
            </a:r>
            <a:r>
              <a:rPr lang="ru-RU" dirty="0"/>
              <a:t>главы св. Иоанна Предтечи (29 авг./11 сент.)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25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0"/>
            <a:ext cx="7498080" cy="6597352"/>
          </a:xfrm>
        </p:spPr>
        <p:txBody>
          <a:bodyPr>
            <a:noAutofit/>
          </a:bodyPr>
          <a:lstStyle/>
          <a:p>
            <a:pPr marL="82296" indent="457200" algn="just">
              <a:spcBef>
                <a:spcPts val="0"/>
              </a:spcBef>
              <a:buNone/>
            </a:pPr>
            <a:r>
              <a:rPr lang="ru-RU" sz="1600" b="1" dirty="0"/>
              <a:t>Как следует проводить праздничные дни?</a:t>
            </a:r>
            <a:endParaRPr lang="ru-RU" sz="1600" dirty="0"/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/>
              <a:t>Праздничные дни должно проводить следующим образом: не следует в эти дни </a:t>
            </a:r>
            <a:r>
              <a:rPr lang="ru-RU" sz="1600" b="1" dirty="0"/>
              <a:t>работать</a:t>
            </a:r>
            <a:r>
              <a:rPr lang="ru-RU" sz="1600" dirty="0"/>
              <a:t>, или делать дела мирские и житейские; нужно </a:t>
            </a:r>
            <a:r>
              <a:rPr lang="ru-RU" sz="1600" b="1" dirty="0"/>
              <a:t>свято</a:t>
            </a:r>
            <a:r>
              <a:rPr lang="ru-RU" sz="1600" dirty="0"/>
              <a:t> хранить их, т.е. совершать в эти дни дела святые и духовные, во славу Божию.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b="1" dirty="0" smtClean="0"/>
              <a:t>Почему </a:t>
            </a:r>
            <a:r>
              <a:rPr lang="ru-RU" sz="1600" b="1" dirty="0"/>
              <a:t>в праздничные дни запрещено работать?</a:t>
            </a:r>
            <a:endParaRPr lang="ru-RU" sz="1600" dirty="0"/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/>
              <a:t>Запрещено работать в праздничные дни для того, чтобы беспрепятственно совершать святые и Богоугодные дела.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b="1" dirty="0" smtClean="0"/>
              <a:t>Что </a:t>
            </a:r>
            <a:r>
              <a:rPr lang="ru-RU" sz="1600" b="1" dirty="0"/>
              <a:t>следует делать в праздничные дни?</a:t>
            </a:r>
            <a:endParaRPr lang="ru-RU" sz="1600" dirty="0"/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/>
              <a:t>В праздничные дни следует: приходить в </a:t>
            </a:r>
            <a:r>
              <a:rPr lang="ru-RU" sz="1600" b="1" dirty="0"/>
              <a:t>церковь</a:t>
            </a:r>
            <a:r>
              <a:rPr lang="ru-RU" sz="1600" dirty="0"/>
              <a:t> для общественного богослужения и научения в слове Божием; также и дома заниматься </a:t>
            </a:r>
            <a:r>
              <a:rPr lang="ru-RU" sz="1600" b="1" dirty="0"/>
              <a:t>молитвой</a:t>
            </a:r>
            <a:r>
              <a:rPr lang="ru-RU" sz="1600" dirty="0"/>
              <a:t> и чтением или беседами душеспасительными; посвящать Богу часть от своего имущества и употреблять это на нужды Церкви и служащих ей и на </a:t>
            </a:r>
            <a:r>
              <a:rPr lang="ru-RU" sz="1600" b="1" dirty="0"/>
              <a:t>благотворение</a:t>
            </a:r>
            <a:r>
              <a:rPr lang="ru-RU" sz="1600" dirty="0"/>
              <a:t> неимущим; посещать больных и заключённых в темницах и делать другие дела христианской любви.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/>
              <a:t>Такие дела можно делать и в рабочие дни — и хорошо, кто может это делать. А кому препятствует работа, </a:t>
            </a:r>
            <a:r>
              <a:rPr lang="ru-RU" sz="1600" dirty="0" smtClean="0"/>
              <a:t>те, </a:t>
            </a:r>
            <a:r>
              <a:rPr lang="ru-RU" sz="1600" dirty="0"/>
              <a:t>по крайней </a:t>
            </a:r>
            <a:r>
              <a:rPr lang="ru-RU" sz="1600" dirty="0" smtClean="0"/>
              <a:t>мере, </a:t>
            </a:r>
            <a:r>
              <a:rPr lang="ru-RU" sz="1600" dirty="0"/>
              <a:t>праздничные дни должны освящать такими делами. </a:t>
            </a:r>
            <a:endParaRPr lang="ru-RU" sz="1600" dirty="0" smtClean="0"/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b="1" dirty="0"/>
              <a:t>В</a:t>
            </a:r>
            <a:r>
              <a:rPr lang="ru-RU" sz="1600" b="1" dirty="0" smtClean="0"/>
              <a:t> </a:t>
            </a:r>
            <a:r>
              <a:rPr lang="ru-RU" sz="1600" b="1" dirty="0"/>
              <a:t>праздничные дни порочные дела особенно </a:t>
            </a:r>
            <a:r>
              <a:rPr lang="ru-RU" sz="1600" b="1" dirty="0" smtClean="0"/>
              <a:t>грешны:</a:t>
            </a:r>
            <a:endParaRPr lang="ru-RU" sz="1600" dirty="0"/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/>
              <a:t>Те, кто в праздники позволяют себе легкомысленные игры и зрелища, светские песни, невоздержанность в пище и питье, — оскорбляют святость праздников. Если невинные и полезные работы не сообразуются со Святыми днями, то тем более — дела бесполезные, плотские и порочные.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b="1" dirty="0" smtClean="0"/>
              <a:t>Четвертая </a:t>
            </a:r>
            <a:r>
              <a:rPr lang="ru-RU" sz="1600" b="1" dirty="0"/>
              <a:t>заповедь </a:t>
            </a:r>
            <a:r>
              <a:rPr lang="ru-RU" sz="1600" b="1" dirty="0" smtClean="0"/>
              <a:t>запрещает праздность </a:t>
            </a:r>
            <a:r>
              <a:rPr lang="ru-RU" sz="1600" b="1" dirty="0"/>
              <a:t>и </a:t>
            </a:r>
            <a:r>
              <a:rPr lang="ru-RU" sz="1600" b="1" dirty="0" smtClean="0"/>
              <a:t>рассеянность:</a:t>
            </a:r>
            <a:endParaRPr lang="ru-RU" sz="1600" dirty="0"/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/>
              <a:t>Когда четвертая заповедь говорит о шестидневном делании, то она, без сомнения, осуждает тех, кто в будни не работает, а занимается бездельем и пустым </a:t>
            </a:r>
            <a:r>
              <a:rPr lang="ru-RU" sz="1600" dirty="0" smtClean="0"/>
              <a:t>времяпрепровождением.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933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Грехи против четвертой заповеди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ru-RU" dirty="0" err="1"/>
              <a:t>Непочитание</a:t>
            </a:r>
            <a:r>
              <a:rPr lang="ru-RU" dirty="0"/>
              <a:t> церковных </a:t>
            </a:r>
            <a:r>
              <a:rPr lang="ru-RU" dirty="0" smtClean="0"/>
              <a:t>праздников.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dirty="0"/>
              <a:t>Непристойное поведение и пьянство в церковные </a:t>
            </a:r>
            <a:r>
              <a:rPr lang="ru-RU" dirty="0" smtClean="0"/>
              <a:t>праздники.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Леность и праздность в будничные дни.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Социальный паразитизм (жизнь за счет чужого труда).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1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669360"/>
          </a:xfrm>
        </p:spPr>
        <p:txBody>
          <a:bodyPr>
            <a:noAutofit/>
          </a:bodyPr>
          <a:lstStyle/>
          <a:p>
            <a:pPr marL="82296" indent="457200" algn="just">
              <a:spcBef>
                <a:spcPts val="0"/>
              </a:spcBef>
              <a:buNone/>
            </a:pPr>
            <a:r>
              <a:rPr lang="ru-RU" sz="1700" b="1" dirty="0"/>
              <a:t>Почему именно седьмой день повелевается посвящать Богу?</a:t>
            </a:r>
            <a:endParaRPr lang="ru-RU" sz="1700" dirty="0"/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700" dirty="0"/>
              <a:t>Седьмой, а не другой день недели полагается посвящать Богу потому, что Бог в шесть дней сотворил мир, а в седьмой </a:t>
            </a:r>
            <a:r>
              <a:rPr lang="ru-RU" sz="1700" dirty="0" smtClean="0"/>
              <a:t>почил </a:t>
            </a:r>
            <a:r>
              <a:rPr lang="ru-RU" sz="1700" dirty="0"/>
              <a:t>от дел </a:t>
            </a:r>
            <a:r>
              <a:rPr lang="ru-RU" sz="1700" dirty="0" smtClean="0"/>
              <a:t>творения.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700" i="1" dirty="0"/>
              <a:t>И совершил Бог к седьмому дню дела Свои, которые Он делал, и почил в день </a:t>
            </a:r>
            <a:r>
              <a:rPr lang="ru-RU" sz="1700" i="1" dirty="0" err="1"/>
              <a:t>седьмый</a:t>
            </a:r>
            <a:r>
              <a:rPr lang="ru-RU" sz="1700" i="1" dirty="0"/>
              <a:t> от всех дел Своих, которые </a:t>
            </a:r>
            <a:r>
              <a:rPr lang="ru-RU" sz="1700" i="1" err="1" smtClean="0"/>
              <a:t>делал</a:t>
            </a:r>
            <a:r>
              <a:rPr lang="ru-RU" sz="1700" i="1" smtClean="0"/>
              <a:t>. И </a:t>
            </a:r>
            <a:r>
              <a:rPr lang="ru-RU" sz="1700" i="1" dirty="0"/>
              <a:t>благословил Бог седьмой день, и освятил его, ибо в оный почил от всех дел Своих, которые Бог творил и </a:t>
            </a:r>
            <a:r>
              <a:rPr lang="ru-RU" sz="1700" i="1" dirty="0" smtClean="0"/>
              <a:t>созидал</a:t>
            </a:r>
            <a:r>
              <a:rPr lang="ru-RU" sz="1700" dirty="0" smtClean="0"/>
              <a:t> (Быт. 2:2-3). </a:t>
            </a:r>
          </a:p>
          <a:p>
            <a:pPr marL="82296" indent="457200" algn="just">
              <a:spcBef>
                <a:spcPts val="0"/>
              </a:spcBef>
              <a:buNone/>
            </a:pPr>
            <a:endParaRPr lang="ru-RU" sz="1000" b="1" dirty="0" smtClean="0"/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700" b="1" dirty="0" smtClean="0"/>
              <a:t>Как </a:t>
            </a:r>
            <a:r>
              <a:rPr lang="ru-RU" sz="1700" b="1" dirty="0"/>
              <a:t>в христианской Церкви празднуется Ветхозаветный день покоя — суббота?</a:t>
            </a:r>
            <a:endParaRPr lang="ru-RU" sz="1700" dirty="0"/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700" dirty="0"/>
              <a:t>Суббота, как календарный день недели, в Церкви христианской как большой праздник не празднуется. Однако в память о сотворении мира и в продолжение первоначального празднования отличается от прочих дней освобождением от поста.</a:t>
            </a:r>
          </a:p>
          <a:p>
            <a:pPr marL="82296" indent="457200" algn="just">
              <a:spcBef>
                <a:spcPts val="0"/>
              </a:spcBef>
              <a:buNone/>
            </a:pPr>
            <a:endParaRPr lang="ru-RU" sz="1000" b="1" dirty="0" smtClean="0"/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700" b="1" dirty="0" smtClean="0"/>
              <a:t> </a:t>
            </a:r>
            <a:r>
              <a:rPr lang="ru-RU" sz="1700" b="1" dirty="0"/>
              <a:t>Как в христианской Церкви исполняется четвертая заповедь?</a:t>
            </a:r>
            <a:endParaRPr lang="ru-RU" sz="1700" dirty="0"/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700" dirty="0"/>
              <a:t>В христианской Церкви празднуется через каждые шесть дней седьмой, только не последний из семи дней, или субботний, а первый день каждой седмицы, или </a:t>
            </a:r>
            <a:r>
              <a:rPr lang="ru-RU" sz="1700" b="1" dirty="0" smtClean="0"/>
              <a:t>воскресный</a:t>
            </a:r>
            <a:r>
              <a:rPr lang="ru-RU" sz="1700" dirty="0" smtClean="0"/>
              <a:t>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700" dirty="0"/>
              <a:t>День воскресный празднуется со времени воскресения </a:t>
            </a:r>
            <a:r>
              <a:rPr lang="ru-RU" sz="1700" dirty="0" smtClean="0"/>
              <a:t>Христа.</a:t>
            </a:r>
          </a:p>
          <a:p>
            <a:pPr marL="82296" indent="457200" algn="just">
              <a:spcBef>
                <a:spcPts val="0"/>
              </a:spcBef>
              <a:buNone/>
            </a:pPr>
            <a:endParaRPr lang="ru-RU" sz="1000" b="1" dirty="0" smtClean="0"/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700" b="1" dirty="0" smtClean="0"/>
              <a:t>О </a:t>
            </a:r>
            <a:r>
              <a:rPr lang="ru-RU" sz="1700" b="1" dirty="0"/>
              <a:t>праздновании воскресного дня в Священном Писании </a:t>
            </a:r>
            <a:r>
              <a:rPr lang="ru-RU" sz="1700" b="1" dirty="0" smtClean="0"/>
              <a:t>: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700" dirty="0" smtClean="0"/>
              <a:t>В </a:t>
            </a:r>
            <a:r>
              <a:rPr lang="ru-RU" sz="1700" dirty="0"/>
              <a:t>книге Деяний апостольских упоминается о собрании учеников, т.е. христиан, </a:t>
            </a:r>
            <a:r>
              <a:rPr lang="ru-RU" sz="1700" i="1" dirty="0"/>
              <a:t>во </a:t>
            </a:r>
            <a:r>
              <a:rPr lang="ru-RU" sz="1700" i="1" dirty="0" err="1"/>
              <a:t>едину</a:t>
            </a:r>
            <a:r>
              <a:rPr lang="ru-RU" sz="1700" i="1" dirty="0"/>
              <a:t> от суббот</a:t>
            </a:r>
            <a:r>
              <a:rPr lang="ru-RU" sz="1700" dirty="0"/>
              <a:t>, т.е. в первый день недели, или в воскресный, для </a:t>
            </a:r>
            <a:r>
              <a:rPr lang="ru-RU" sz="1700" i="1" dirty="0"/>
              <a:t>преломления хлеба</a:t>
            </a:r>
            <a:r>
              <a:rPr lang="ru-RU" sz="1700" dirty="0"/>
              <a:t>, т.е. для совершения Таинства Причащения (</a:t>
            </a:r>
            <a:r>
              <a:rPr lang="ru-RU" sz="1700" dirty="0" err="1"/>
              <a:t>Деян</a:t>
            </a:r>
            <a:r>
              <a:rPr lang="ru-RU" sz="1700" dirty="0"/>
              <a:t>. 20:7). У Евангелиста Иоанна в Апокалипсисе также упоминается </a:t>
            </a:r>
            <a:r>
              <a:rPr lang="ru-RU" sz="1700" i="1" dirty="0"/>
              <a:t>день недельный</a:t>
            </a:r>
            <a:r>
              <a:rPr lang="ru-RU" sz="1700" dirty="0"/>
              <a:t>, или </a:t>
            </a:r>
            <a:r>
              <a:rPr lang="ru-RU" sz="1700" i="1" dirty="0"/>
              <a:t>воскресный</a:t>
            </a:r>
            <a:r>
              <a:rPr lang="ru-RU" sz="1700" dirty="0"/>
              <a:t> (</a:t>
            </a:r>
            <a:r>
              <a:rPr lang="ru-RU" sz="1700" dirty="0" err="1"/>
              <a:t>Откр</a:t>
            </a:r>
            <a:r>
              <a:rPr lang="ru-RU" sz="1700" dirty="0"/>
              <a:t>. 1:10</a:t>
            </a:r>
            <a:r>
              <a:rPr lang="ru-RU" sz="1700" dirty="0" smtClean="0"/>
              <a:t>).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346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Пятая заповедь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276872"/>
            <a:ext cx="7498080" cy="3971528"/>
          </a:xfrm>
        </p:spPr>
        <p:txBody>
          <a:bodyPr/>
          <a:lstStyle/>
          <a:p>
            <a:pPr marL="82296" indent="457200" algn="just">
              <a:buNone/>
            </a:pPr>
            <a:r>
              <a:rPr lang="ru-RU" dirty="0"/>
              <a:t>Почитай отца твоего и мать твою, [чтобы тебе было хорошо и] чтобы продлились дни твои на земле, которую Господь, Бог твой, дает тебе.</a:t>
            </a:r>
          </a:p>
        </p:txBody>
      </p:sp>
    </p:spTree>
    <p:extLst>
      <p:ext uri="{BB962C8B-B14F-4D97-AF65-F5344CB8AC3E}">
        <p14:creationId xmlns:p14="http://schemas.microsoft.com/office/powerpoint/2010/main" val="243088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>
            <a:normAutofit fontScale="70000" lnSpcReduction="20000"/>
          </a:bodyPr>
          <a:lstStyle/>
          <a:p>
            <a:pPr marL="82296" indent="457200" algn="just">
              <a:lnSpc>
                <a:spcPct val="120000"/>
              </a:lnSpc>
              <a:buNone/>
            </a:pPr>
            <a:r>
              <a:rPr lang="ru-RU" dirty="0" smtClean="0"/>
              <a:t>Пятая </a:t>
            </a:r>
            <a:r>
              <a:rPr lang="ru-RU" dirty="0"/>
              <a:t>заповедь предписывает особые обязанности по отношению к </a:t>
            </a:r>
            <a:r>
              <a:rPr lang="ru-RU" b="1" dirty="0"/>
              <a:t>родителям</a:t>
            </a:r>
            <a:r>
              <a:rPr lang="ru-RU" dirty="0"/>
              <a:t>, учит почитанию их: </a:t>
            </a:r>
            <a:r>
              <a:rPr lang="ru-RU" b="1" dirty="0"/>
              <a:t>почтительно обходиться с ними</a:t>
            </a:r>
            <a:r>
              <a:rPr lang="ru-RU" dirty="0"/>
              <a:t>; </a:t>
            </a:r>
            <a:r>
              <a:rPr lang="ru-RU" b="1" dirty="0"/>
              <a:t>повиноваться им</a:t>
            </a:r>
            <a:r>
              <a:rPr lang="ru-RU" dirty="0"/>
              <a:t>; </a:t>
            </a:r>
            <a:r>
              <a:rPr lang="ru-RU" b="1" dirty="0"/>
              <a:t>питать и покоить</a:t>
            </a:r>
            <a:r>
              <a:rPr lang="ru-RU" dirty="0"/>
              <a:t> их во время болезни и старости; после их смерти, </a:t>
            </a:r>
            <a:r>
              <a:rPr lang="ru-RU" dirty="0" smtClean="0"/>
              <a:t>так же, </a:t>
            </a:r>
            <a:r>
              <a:rPr lang="ru-RU" dirty="0"/>
              <a:t>как и при жизни, </a:t>
            </a:r>
            <a:r>
              <a:rPr lang="ru-RU" b="1" dirty="0"/>
              <a:t>молиться</a:t>
            </a:r>
            <a:r>
              <a:rPr lang="ru-RU" dirty="0"/>
              <a:t> о спасении их душ и верно исполнять их </a:t>
            </a:r>
            <a:r>
              <a:rPr lang="ru-RU" b="1" dirty="0"/>
              <a:t>завещания</a:t>
            </a:r>
            <a:r>
              <a:rPr lang="ru-RU" dirty="0"/>
              <a:t>, не противоречащие закону Божию и </a:t>
            </a:r>
            <a:r>
              <a:rPr lang="ru-RU" dirty="0" smtClean="0"/>
              <a:t>гражданскому.</a:t>
            </a:r>
          </a:p>
          <a:p>
            <a:pPr marL="82296" indent="457200" algn="just">
              <a:lnSpc>
                <a:spcPct val="110000"/>
              </a:lnSpc>
              <a:buNone/>
            </a:pPr>
            <a:endParaRPr lang="ru-RU" sz="1700" b="1" dirty="0" smtClean="0"/>
          </a:p>
          <a:p>
            <a:pPr marL="82296" indent="457200" algn="just">
              <a:lnSpc>
                <a:spcPct val="110000"/>
              </a:lnSpc>
              <a:buNone/>
            </a:pPr>
            <a:r>
              <a:rPr lang="ru-RU" b="1" dirty="0" smtClean="0"/>
              <a:t>Насколько </a:t>
            </a:r>
            <a:r>
              <a:rPr lang="ru-RU" b="1" dirty="0"/>
              <a:t>тяжел грех непочтения к родителям?</a:t>
            </a:r>
            <a:endParaRPr lang="ru-RU" dirty="0"/>
          </a:p>
          <a:p>
            <a:pPr marL="82296" indent="457200" algn="just">
              <a:lnSpc>
                <a:spcPct val="110000"/>
              </a:lnSpc>
              <a:buNone/>
            </a:pPr>
            <a:r>
              <a:rPr lang="ru-RU" dirty="0"/>
              <a:t>Насколько легко и естественно любить и почитать родителей, которым мы обязаны жизнью, настолько тяжел грех </a:t>
            </a:r>
            <a:r>
              <a:rPr lang="ru-RU" dirty="0" err="1"/>
              <a:t>непочитания</a:t>
            </a:r>
            <a:r>
              <a:rPr lang="ru-RU" dirty="0"/>
              <a:t> их. Поэтому в законе Моисеевом за злословие по отношению к отцу или матери полагалась смертная казнь. </a:t>
            </a:r>
            <a:endParaRPr lang="ru-RU" dirty="0" smtClean="0"/>
          </a:p>
          <a:p>
            <a:pPr marL="82296" indent="457200" algn="just">
              <a:lnSpc>
                <a:spcPct val="110000"/>
              </a:lnSpc>
              <a:buNone/>
            </a:pPr>
            <a:r>
              <a:rPr lang="ru-RU" dirty="0" smtClean="0"/>
              <a:t>Исх</a:t>
            </a:r>
            <a:r>
              <a:rPr lang="ru-RU" dirty="0"/>
              <a:t>. 21:17</a:t>
            </a:r>
            <a:r>
              <a:rPr lang="ru-RU" i="1" dirty="0"/>
              <a:t>: Кто злословит отца своего, или свою мать, того должно предать смерти. 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9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>
            <a:normAutofit fontScale="55000" lnSpcReduction="20000"/>
          </a:bodyPr>
          <a:lstStyle/>
          <a:p>
            <a:pPr marL="82296" indent="457200" algn="just">
              <a:lnSpc>
                <a:spcPct val="120000"/>
              </a:lnSpc>
              <a:buNone/>
            </a:pPr>
            <a:r>
              <a:rPr lang="ru-RU" b="1" dirty="0"/>
              <a:t>К</a:t>
            </a:r>
            <a:r>
              <a:rPr lang="ru-RU" b="1" dirty="0" smtClean="0"/>
              <a:t> </a:t>
            </a:r>
            <a:r>
              <a:rPr lang="ru-RU" b="1" dirty="0"/>
              <a:t>пятой заповеди присоединено обещание благополучия и </a:t>
            </a:r>
            <a:r>
              <a:rPr lang="ru-RU" b="1" dirty="0" smtClean="0"/>
              <a:t>долголетия, </a:t>
            </a:r>
            <a:r>
              <a:rPr lang="ru-RU" dirty="0" smtClean="0"/>
              <a:t>для </a:t>
            </a:r>
            <a:r>
              <a:rPr lang="ru-RU" dirty="0"/>
              <a:t>того, чтобы очевидной наградой побудить к исполнению заповеди, на которой утверждается порядок как семейной, так и общественной </a:t>
            </a:r>
            <a:r>
              <a:rPr lang="ru-RU" dirty="0" smtClean="0"/>
              <a:t>жизни.</a:t>
            </a:r>
          </a:p>
          <a:p>
            <a:pPr marL="82296" indent="457200" algn="just">
              <a:lnSpc>
                <a:spcPct val="120000"/>
              </a:lnSpc>
              <a:buNone/>
            </a:pPr>
            <a:r>
              <a:rPr lang="ru-RU" b="1" dirty="0"/>
              <a:t>Каким образом исполняется обещание благополучия и долголетия?</a:t>
            </a:r>
            <a:endParaRPr lang="ru-RU" dirty="0"/>
          </a:p>
          <a:p>
            <a:pPr marL="82296" indent="457200" algn="just">
              <a:lnSpc>
                <a:spcPct val="120000"/>
              </a:lnSpc>
              <a:buNone/>
            </a:pPr>
            <a:r>
              <a:rPr lang="ru-RU" dirty="0"/>
              <a:t>Примеры древних патриархов и праотцов показывают, что Бог даёт особую силу благословению родителей (см. Быт, гл. 27). </a:t>
            </a:r>
            <a:r>
              <a:rPr lang="ru-RU" i="1" dirty="0"/>
              <a:t>Благословение отца утверждает </a:t>
            </a:r>
            <a:r>
              <a:rPr lang="ru-RU" i="1" dirty="0" err="1"/>
              <a:t>домы</a:t>
            </a:r>
            <a:r>
              <a:rPr lang="ru-RU" i="1" dirty="0"/>
              <a:t> детей</a:t>
            </a:r>
            <a:r>
              <a:rPr lang="ru-RU" dirty="0"/>
              <a:t> (Сир 3:9). Бог особенно хранит жизнь и устраивает благополучие тех, кто почитает родителей на земле; и, как награду за совершённую добродетель, дарует бессмертную и блаженную жизнь в Отечестве </a:t>
            </a:r>
            <a:r>
              <a:rPr lang="ru-RU" dirty="0" smtClean="0"/>
              <a:t>небесном.</a:t>
            </a:r>
          </a:p>
          <a:p>
            <a:pPr marL="82296" indent="457200" algn="just">
              <a:lnSpc>
                <a:spcPct val="120000"/>
              </a:lnSpc>
              <a:buNone/>
            </a:pPr>
            <a:r>
              <a:rPr lang="ru-RU" b="1" dirty="0"/>
              <a:t>В</a:t>
            </a:r>
            <a:r>
              <a:rPr lang="ru-RU" b="1" dirty="0" smtClean="0"/>
              <a:t> </a:t>
            </a:r>
            <a:r>
              <a:rPr lang="ru-RU" b="1" dirty="0"/>
              <a:t>заповедях о любви к ближним прежде всего упоминаются </a:t>
            </a:r>
            <a:r>
              <a:rPr lang="ru-RU" b="1" dirty="0" smtClean="0"/>
              <a:t>родители, </a:t>
            </a:r>
            <a:r>
              <a:rPr lang="ru-RU" dirty="0"/>
              <a:t>потому что родители, естественно, к нам ближе </a:t>
            </a:r>
            <a:r>
              <a:rPr lang="ru-RU" dirty="0" smtClean="0"/>
              <a:t>всех.</a:t>
            </a:r>
          </a:p>
          <a:p>
            <a:pPr marL="82296" indent="457200" algn="just">
              <a:lnSpc>
                <a:spcPct val="120000"/>
              </a:lnSpc>
              <a:buNone/>
            </a:pPr>
            <a:r>
              <a:rPr lang="ru-RU" dirty="0"/>
              <a:t>В пятой заповеди под наименованием родителей следует понимать всех, кто в разном отношении бывает для нас вместо </a:t>
            </a:r>
            <a:r>
              <a:rPr lang="ru-RU" dirty="0" smtClean="0"/>
              <a:t>родителей.</a:t>
            </a:r>
          </a:p>
          <a:p>
            <a:pPr marL="82296" indent="457200" algn="just">
              <a:lnSpc>
                <a:spcPct val="120000"/>
              </a:lnSpc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327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6048672"/>
          </a:xfrm>
        </p:spPr>
        <p:txBody>
          <a:bodyPr>
            <a:noAutofit/>
          </a:bodyPr>
          <a:lstStyle/>
          <a:p>
            <a:pPr marL="82296" indent="457200" algn="just">
              <a:buNone/>
            </a:pPr>
            <a:r>
              <a:rPr lang="ru-RU" sz="1800" b="1" dirty="0"/>
              <a:t>Кто для нас может быть вместо родителей?</a:t>
            </a:r>
            <a:endParaRPr lang="ru-RU" sz="1800" dirty="0"/>
          </a:p>
          <a:p>
            <a:pPr marL="82296" indent="457200" algn="just">
              <a:buNone/>
            </a:pPr>
            <a:r>
              <a:rPr lang="ru-RU" sz="1800" dirty="0"/>
              <a:t>Вместо родителей для нас являются: </a:t>
            </a:r>
            <a:r>
              <a:rPr lang="ru-RU" sz="1800" b="1" dirty="0"/>
              <a:t>отечество</a:t>
            </a:r>
            <a:r>
              <a:rPr lang="ru-RU" sz="1800" dirty="0"/>
              <a:t>, потому что оно есть великое семейство, в котором </a:t>
            </a:r>
            <a:r>
              <a:rPr lang="ru-RU" sz="1800" dirty="0" smtClean="0"/>
              <a:t>подданные являются его детьми; </a:t>
            </a:r>
            <a:r>
              <a:rPr lang="ru-RU" sz="1800" b="1" dirty="0"/>
              <a:t>пастыри и учителя духовные</a:t>
            </a:r>
            <a:r>
              <a:rPr lang="ru-RU" sz="1800" dirty="0"/>
              <a:t>, потому что они учением и Таинствами рождают нас в жизнь духовную и воспитывают в ней; </a:t>
            </a:r>
            <a:r>
              <a:rPr lang="ru-RU" sz="1800" b="1" dirty="0"/>
              <a:t>старшие</a:t>
            </a:r>
            <a:r>
              <a:rPr lang="ru-RU" sz="1800" dirty="0"/>
              <a:t> по возрасту; </a:t>
            </a:r>
            <a:r>
              <a:rPr lang="ru-RU" sz="1800" b="1" dirty="0"/>
              <a:t>благодетели</a:t>
            </a:r>
            <a:r>
              <a:rPr lang="ru-RU" sz="1800" dirty="0"/>
              <a:t>; </a:t>
            </a:r>
            <a:r>
              <a:rPr lang="ru-RU" sz="1800" b="1" dirty="0"/>
              <a:t>начальствующие</a:t>
            </a:r>
            <a:r>
              <a:rPr lang="ru-RU" sz="1800" dirty="0"/>
              <a:t> в разных </a:t>
            </a:r>
            <a:r>
              <a:rPr lang="ru-RU" sz="1800" dirty="0" smtClean="0"/>
              <a:t>отношениях.</a:t>
            </a:r>
          </a:p>
          <a:p>
            <a:pPr marL="82296" indent="457200" algn="just">
              <a:buNone/>
            </a:pPr>
            <a:r>
              <a:rPr lang="ru-RU" sz="1800" b="1" dirty="0"/>
              <a:t>Священное Писание говорит о почтении к </a:t>
            </a:r>
            <a:r>
              <a:rPr lang="ru-RU" sz="1800" b="1" dirty="0" smtClean="0"/>
              <a:t>власти:</a:t>
            </a:r>
            <a:endParaRPr lang="ru-RU" sz="1800" dirty="0"/>
          </a:p>
          <a:p>
            <a:pPr marL="82296" indent="457200" algn="just">
              <a:buNone/>
            </a:pPr>
            <a:r>
              <a:rPr lang="ru-RU" sz="1800" i="1" dirty="0" smtClean="0"/>
              <a:t>Всякая </a:t>
            </a:r>
            <a:r>
              <a:rPr lang="ru-RU" sz="1800" i="1" dirty="0"/>
              <a:t>душа да будет покорна высшим властям: ибо нет власти не от Бога; существующие же власти от Бога установлены. Посему противящийся власти противится Божию установлению</a:t>
            </a:r>
            <a:r>
              <a:rPr lang="ru-RU" sz="1800" dirty="0"/>
              <a:t> (Рим. 13:1-2). </a:t>
            </a:r>
            <a:endParaRPr lang="ru-RU" sz="1800" dirty="0" smtClean="0"/>
          </a:p>
          <a:p>
            <a:pPr marL="82296" indent="457200" algn="just">
              <a:buNone/>
            </a:pPr>
            <a:r>
              <a:rPr lang="ru-RU" sz="1800" i="1" dirty="0" smtClean="0"/>
              <a:t>Потому </a:t>
            </a:r>
            <a:r>
              <a:rPr lang="ru-RU" sz="1800" i="1" dirty="0"/>
              <a:t>надобно повиноваться не только из страха наказания, но и по совести</a:t>
            </a:r>
            <a:r>
              <a:rPr lang="ru-RU" sz="1800" dirty="0"/>
              <a:t> (Рим. 13:5). </a:t>
            </a:r>
            <a:endParaRPr lang="ru-RU" sz="1800" dirty="0" smtClean="0"/>
          </a:p>
          <a:p>
            <a:pPr marL="82296" indent="457200" algn="just">
              <a:buNone/>
            </a:pPr>
            <a:r>
              <a:rPr lang="ru-RU" sz="1800" i="1" dirty="0" smtClean="0"/>
              <a:t>Бойся</a:t>
            </a:r>
            <a:r>
              <a:rPr lang="ru-RU" sz="1800" i="1" dirty="0"/>
              <a:t>, сын мой, Господа и царя; с мятежниками не сообщайся</a:t>
            </a:r>
            <a:r>
              <a:rPr lang="ru-RU" sz="1800" dirty="0"/>
              <a:t> (Притч 24:21). </a:t>
            </a:r>
            <a:endParaRPr lang="ru-RU" sz="1800" dirty="0" smtClean="0"/>
          </a:p>
          <a:p>
            <a:pPr marL="82296" indent="457200" algn="just">
              <a:buNone/>
            </a:pPr>
            <a:r>
              <a:rPr lang="ru-RU" sz="1800" i="1" dirty="0" smtClean="0"/>
              <a:t>Отдавайте </a:t>
            </a:r>
            <a:r>
              <a:rPr lang="ru-RU" sz="1800" i="1" dirty="0"/>
              <a:t>кесарево кесарю, а Божие Богу</a:t>
            </a:r>
            <a:r>
              <a:rPr lang="ru-RU" sz="1800" dirty="0"/>
              <a:t> (Мф. 22:21). </a:t>
            </a:r>
            <a:endParaRPr lang="ru-RU" sz="1800" dirty="0" smtClean="0"/>
          </a:p>
          <a:p>
            <a:pPr marL="82296" indent="457200" algn="just">
              <a:buNone/>
            </a:pPr>
            <a:r>
              <a:rPr lang="ru-RU" sz="1800" i="1" dirty="0" smtClean="0"/>
              <a:t>Бога </a:t>
            </a:r>
            <a:r>
              <a:rPr lang="ru-RU" sz="1800" i="1" dirty="0"/>
              <a:t>бойтесь, царя чтите</a:t>
            </a:r>
            <a:r>
              <a:rPr lang="ru-RU" sz="1800" dirty="0"/>
              <a:t> (1 Пет 2:17</a:t>
            </a:r>
            <a:r>
              <a:rPr lang="ru-RU" sz="1800" dirty="0" smtClean="0"/>
              <a:t>).</a:t>
            </a:r>
          </a:p>
          <a:p>
            <a:pPr marL="82296" indent="457200" algn="just">
              <a:buNone/>
            </a:pPr>
            <a:r>
              <a:rPr lang="ru-RU" sz="1800" dirty="0" smtClean="0"/>
              <a:t>Наша </a:t>
            </a:r>
            <a:r>
              <a:rPr lang="ru-RU" sz="1800" dirty="0"/>
              <a:t>любовь к </a:t>
            </a:r>
            <a:r>
              <a:rPr lang="ru-RU" sz="1800" dirty="0" smtClean="0"/>
              <a:t>Отечеству </a:t>
            </a:r>
            <a:r>
              <a:rPr lang="ru-RU" sz="1800" dirty="0"/>
              <a:t>должна простираться до готовности отдать за </a:t>
            </a:r>
            <a:r>
              <a:rPr lang="ru-RU" sz="1800" dirty="0" smtClean="0"/>
              <a:t>него </a:t>
            </a:r>
            <a:r>
              <a:rPr lang="ru-RU" sz="1800" dirty="0"/>
              <a:t>свою жизнь (см. Ин.15:13).</a:t>
            </a:r>
          </a:p>
          <a:p>
            <a:pPr marL="82296" indent="457200" algn="just">
              <a:buNone/>
            </a:pPr>
            <a:endParaRPr lang="ru-RU" sz="1800" dirty="0" smtClean="0"/>
          </a:p>
          <a:p>
            <a:pPr marL="82296" indent="457200" algn="just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060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/>
          </a:bodyPr>
          <a:lstStyle/>
          <a:p>
            <a:pPr marL="82296" indent="457200" algn="just">
              <a:buNone/>
            </a:pPr>
            <a:r>
              <a:rPr lang="ru-RU" b="1" dirty="0"/>
              <a:t>Священное Писание говорит о почтении к пастырям и учителям </a:t>
            </a:r>
            <a:r>
              <a:rPr lang="ru-RU" b="1" dirty="0" smtClean="0"/>
              <a:t>духовным:</a:t>
            </a:r>
            <a:endParaRPr lang="ru-RU" dirty="0"/>
          </a:p>
          <a:p>
            <a:pPr marL="82296" indent="457200" algn="just">
              <a:buNone/>
            </a:pPr>
            <a:r>
              <a:rPr lang="ru-RU" i="1" dirty="0" smtClean="0"/>
              <a:t>Повинуйтесь </a:t>
            </a:r>
            <a:r>
              <a:rPr lang="ru-RU" i="1" dirty="0"/>
              <a:t>наставникам вашим и будьте покорны: ибо они неусыпно пекутся о душах ваших, как обязанные дать отчет; чтоб они делали это с </a:t>
            </a:r>
            <a:r>
              <a:rPr lang="ru-RU" i="1" dirty="0" err="1"/>
              <a:t>радостию</a:t>
            </a:r>
            <a:r>
              <a:rPr lang="ru-RU" i="1" dirty="0"/>
              <a:t>, а не воздыхая: ибо это для вас не полезно</a:t>
            </a:r>
            <a:r>
              <a:rPr lang="ru-RU" dirty="0"/>
              <a:t> (Евр. 13:17).</a:t>
            </a:r>
          </a:p>
          <a:p>
            <a:pPr marL="82296" indent="45720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3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760640"/>
          </a:xfrm>
        </p:spPr>
        <p:txBody>
          <a:bodyPr>
            <a:normAutofit fontScale="77500" lnSpcReduction="20000"/>
          </a:bodyPr>
          <a:lstStyle/>
          <a:p>
            <a:pPr marL="82296" indent="457200" algn="just">
              <a:lnSpc>
                <a:spcPct val="120000"/>
              </a:lnSpc>
              <a:buNone/>
            </a:pPr>
            <a:r>
              <a:rPr lang="ru-RU" b="1" dirty="0"/>
              <a:t>Священное Писание говорит о почтении к старшим по </a:t>
            </a:r>
            <a:r>
              <a:rPr lang="ru-RU" b="1" dirty="0" smtClean="0"/>
              <a:t>возрасту:</a:t>
            </a:r>
            <a:endParaRPr lang="ru-RU" dirty="0"/>
          </a:p>
          <a:p>
            <a:pPr marL="82296" indent="457200" algn="just">
              <a:lnSpc>
                <a:spcPct val="120000"/>
              </a:lnSpc>
              <a:buNone/>
            </a:pPr>
            <a:r>
              <a:rPr lang="ru-RU" i="1" dirty="0" smtClean="0"/>
              <a:t>Старца </a:t>
            </a:r>
            <a:r>
              <a:rPr lang="ru-RU" i="1" dirty="0"/>
              <a:t>не укоряй, но </a:t>
            </a:r>
            <a:r>
              <a:rPr lang="ru-RU" i="1" dirty="0" smtClean="0"/>
              <a:t>увещай</a:t>
            </a:r>
            <a:r>
              <a:rPr lang="ru-RU" i="1" dirty="0"/>
              <a:t>, как отца; младших, как братьев; стариц, как матерей; молодых, как сестер</a:t>
            </a:r>
            <a:r>
              <a:rPr lang="ru-RU" dirty="0"/>
              <a:t> (1 Тим. 5:1-2). </a:t>
            </a:r>
            <a:endParaRPr lang="ru-RU" dirty="0" smtClean="0"/>
          </a:p>
          <a:p>
            <a:pPr marL="82296" indent="457200" algn="just">
              <a:lnSpc>
                <a:spcPct val="120000"/>
              </a:lnSpc>
              <a:buNone/>
            </a:pPr>
            <a:r>
              <a:rPr lang="ru-RU" i="1" dirty="0" smtClean="0"/>
              <a:t>Пред лицом седого </a:t>
            </a:r>
            <a:r>
              <a:rPr lang="ru-RU" i="1" dirty="0"/>
              <a:t>вставай и почитай лице старца, и бойся (Господа) Бога твоего</a:t>
            </a:r>
            <a:r>
              <a:rPr lang="ru-RU" dirty="0"/>
              <a:t> (Лев </a:t>
            </a:r>
            <a:r>
              <a:rPr lang="ru-RU" dirty="0" smtClean="0"/>
              <a:t>19:32).</a:t>
            </a:r>
          </a:p>
          <a:p>
            <a:pPr marL="82296" indent="457200" algn="just">
              <a:lnSpc>
                <a:spcPct val="120000"/>
              </a:lnSpc>
              <a:buNone/>
            </a:pPr>
            <a:endParaRPr lang="ru-RU" sz="1800" dirty="0"/>
          </a:p>
          <a:p>
            <a:pPr marL="82296" indent="457200" algn="just">
              <a:lnSpc>
                <a:spcPct val="120000"/>
              </a:lnSpc>
              <a:buNone/>
            </a:pPr>
            <a:r>
              <a:rPr lang="ru-RU" b="1" dirty="0" smtClean="0"/>
              <a:t>Благодетелей </a:t>
            </a:r>
            <a:r>
              <a:rPr lang="ru-RU" b="1" dirty="0"/>
              <a:t>следует почитать, как </a:t>
            </a:r>
            <a:r>
              <a:rPr lang="ru-RU" b="1" dirty="0" smtClean="0"/>
              <a:t>родителей</a:t>
            </a:r>
            <a:r>
              <a:rPr lang="ru-RU" dirty="0" smtClean="0"/>
              <a:t>. </a:t>
            </a:r>
            <a:r>
              <a:rPr lang="ru-RU" dirty="0"/>
              <a:t>Удостовериться </a:t>
            </a:r>
            <a:r>
              <a:rPr lang="ru-RU" dirty="0" smtClean="0"/>
              <a:t>в этом можно </a:t>
            </a:r>
            <a:r>
              <a:rPr lang="ru-RU" dirty="0"/>
              <a:t>на примере Самого Господа Иисуса Христа, Который повиновался Иосифу, несмотря на то, что Иосиф не был Его отцом, а только воспитателем (см. </a:t>
            </a:r>
            <a:r>
              <a:rPr lang="ru-RU" dirty="0" err="1"/>
              <a:t>Лк</a:t>
            </a:r>
            <a:r>
              <a:rPr lang="ru-RU" dirty="0"/>
              <a:t>. 2:51).</a:t>
            </a:r>
          </a:p>
          <a:p>
            <a:pPr marL="82296" indent="457200" algn="just">
              <a:lnSpc>
                <a:spcPct val="12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17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>
            <a:normAutofit fontScale="70000" lnSpcReduction="20000"/>
          </a:bodyPr>
          <a:lstStyle/>
          <a:p>
            <a:pPr marL="82296" indent="457200" algn="just">
              <a:lnSpc>
                <a:spcPct val="120000"/>
              </a:lnSpc>
              <a:buNone/>
            </a:pPr>
            <a:r>
              <a:rPr lang="ru-RU" dirty="0"/>
              <a:t>Н</a:t>
            </a:r>
            <a:r>
              <a:rPr lang="ru-RU" dirty="0" smtClean="0"/>
              <a:t>ачальствующих следует </a:t>
            </a:r>
            <a:r>
              <a:rPr lang="ru-RU" dirty="0"/>
              <a:t>почитать после родителей, подобно им. Это те, кто заботится о нашем благочестивом воспитании, т.е. </a:t>
            </a:r>
            <a:r>
              <a:rPr lang="ru-RU" b="1" dirty="0"/>
              <a:t>Учителя</a:t>
            </a:r>
            <a:r>
              <a:rPr lang="ru-RU" dirty="0"/>
              <a:t> и </a:t>
            </a:r>
            <a:r>
              <a:rPr lang="ru-RU" b="1" dirty="0"/>
              <a:t>наставники</a:t>
            </a:r>
            <a:r>
              <a:rPr lang="ru-RU" dirty="0"/>
              <a:t>; кто охраняет нас от беспорядков и неустройства в обществе, т.е. </a:t>
            </a:r>
            <a:r>
              <a:rPr lang="ru-RU" b="1" dirty="0"/>
              <a:t>Начальники гражданские</a:t>
            </a:r>
            <a:r>
              <a:rPr lang="ru-RU" dirty="0"/>
              <a:t>; те, кто защищает нас от обид силой законов, т.е. </a:t>
            </a:r>
            <a:r>
              <a:rPr lang="ru-RU" b="1" dirty="0"/>
              <a:t>Судьи</a:t>
            </a:r>
            <a:r>
              <a:rPr lang="ru-RU" dirty="0"/>
              <a:t>; те, кому Государь вверяет сохранение и защиту общественной безопасности от врагов, т.е. </a:t>
            </a:r>
            <a:r>
              <a:rPr lang="ru-RU" b="1" dirty="0"/>
              <a:t>Начальники военные</a:t>
            </a:r>
            <a:r>
              <a:rPr lang="ru-RU" dirty="0" smtClean="0"/>
              <a:t>.</a:t>
            </a:r>
          </a:p>
          <a:p>
            <a:pPr marL="82296" indent="457200" algn="just">
              <a:lnSpc>
                <a:spcPct val="120000"/>
              </a:lnSpc>
              <a:buNone/>
            </a:pPr>
            <a:endParaRPr lang="ru-RU" sz="2000" dirty="0"/>
          </a:p>
          <a:p>
            <a:pPr marL="82296" indent="457200" algn="just">
              <a:lnSpc>
                <a:spcPct val="120000"/>
              </a:lnSpc>
              <a:buNone/>
            </a:pPr>
            <a:r>
              <a:rPr lang="ru-RU" b="1" dirty="0"/>
              <a:t>Священное Писание говорит о почтении к </a:t>
            </a:r>
            <a:r>
              <a:rPr lang="ru-RU" b="1" dirty="0" smtClean="0"/>
              <a:t>начальствующим:</a:t>
            </a:r>
            <a:endParaRPr lang="ru-RU" dirty="0"/>
          </a:p>
          <a:p>
            <a:pPr marL="82296" indent="457200" algn="just">
              <a:lnSpc>
                <a:spcPct val="120000"/>
              </a:lnSpc>
              <a:buNone/>
            </a:pPr>
            <a:r>
              <a:rPr lang="ru-RU" i="1" dirty="0" smtClean="0"/>
              <a:t>Отдавайте </a:t>
            </a:r>
            <a:r>
              <a:rPr lang="ru-RU" i="1" dirty="0"/>
              <a:t>всякому должное: кому подать, подать; кому оброк, оброк; кому страх, страх; кому честь, честь</a:t>
            </a:r>
            <a:r>
              <a:rPr lang="ru-RU" dirty="0"/>
              <a:t> (Рим. 13:7).</a:t>
            </a:r>
          </a:p>
          <a:p>
            <a:pPr marL="82296" indent="457200" algn="just">
              <a:lnSpc>
                <a:spcPct val="12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>
            <a:normAutofit fontScale="85000" lnSpcReduction="20000"/>
          </a:bodyPr>
          <a:lstStyle/>
          <a:p>
            <a:pPr marL="82296" indent="457200" algn="just">
              <a:lnSpc>
                <a:spcPct val="120000"/>
              </a:lnSpc>
              <a:buNone/>
            </a:pPr>
            <a:r>
              <a:rPr lang="ru-RU" dirty="0"/>
              <a:t>Священное Писание говорит так </a:t>
            </a:r>
            <a:r>
              <a:rPr lang="ru-RU" b="1" dirty="0"/>
              <a:t>о подчиненности служителей и рабов господам</a:t>
            </a:r>
            <a:r>
              <a:rPr lang="ru-RU" b="1" dirty="0" smtClean="0"/>
              <a:t>:</a:t>
            </a:r>
          </a:p>
          <a:p>
            <a:pPr marL="82296" indent="457200" algn="just">
              <a:lnSpc>
                <a:spcPct val="120000"/>
              </a:lnSpc>
              <a:buNone/>
            </a:pPr>
            <a:endParaRPr lang="ru-RU" sz="1600" dirty="0"/>
          </a:p>
          <a:p>
            <a:pPr marL="82296" indent="457200" algn="just">
              <a:lnSpc>
                <a:spcPct val="120000"/>
              </a:lnSpc>
              <a:buNone/>
            </a:pPr>
            <a:r>
              <a:rPr lang="ru-RU" i="1" dirty="0"/>
              <a:t>Рабы, повинуйтесь господам своим по плоти со страхом и трепетом, в простоте сердца вашего, как Христу, не с видимою только </a:t>
            </a:r>
            <a:r>
              <a:rPr lang="ru-RU" i="1" dirty="0" err="1"/>
              <a:t>услужливостию</a:t>
            </a:r>
            <a:r>
              <a:rPr lang="ru-RU" i="1" dirty="0"/>
              <a:t>, как </a:t>
            </a:r>
            <a:r>
              <a:rPr lang="ru-RU" i="1" dirty="0" err="1"/>
              <a:t>человекоугодники</a:t>
            </a:r>
            <a:r>
              <a:rPr lang="ru-RU" i="1" dirty="0"/>
              <a:t>, но как рабы Христовы, исполняя волю Божию от души </a:t>
            </a:r>
            <a:r>
              <a:rPr lang="ru-RU" dirty="0"/>
              <a:t>(</a:t>
            </a:r>
            <a:r>
              <a:rPr lang="ru-RU" dirty="0" err="1"/>
              <a:t>Еф</a:t>
            </a:r>
            <a:r>
              <a:rPr lang="ru-RU" dirty="0"/>
              <a:t>. 6:5-6). </a:t>
            </a:r>
            <a:endParaRPr lang="ru-RU" dirty="0" smtClean="0"/>
          </a:p>
          <a:p>
            <a:pPr marL="82296" indent="457200" algn="just">
              <a:lnSpc>
                <a:spcPct val="120000"/>
              </a:lnSpc>
              <a:buNone/>
            </a:pPr>
            <a:r>
              <a:rPr lang="ru-RU" i="1" dirty="0" smtClean="0"/>
              <a:t>Слуги</a:t>
            </a:r>
            <a:r>
              <a:rPr lang="ru-RU" i="1" dirty="0"/>
              <a:t>, со всяким страхом повинуйтесь господам, не только добрым и кротким, но и суровым </a:t>
            </a:r>
            <a:r>
              <a:rPr lang="ru-RU" dirty="0"/>
              <a:t>(1 Пет 2:8).</a:t>
            </a:r>
          </a:p>
        </p:txBody>
      </p:sp>
    </p:spTree>
    <p:extLst>
      <p:ext uri="{BB962C8B-B14F-4D97-AF65-F5344CB8AC3E}">
        <p14:creationId xmlns:p14="http://schemas.microsoft.com/office/powerpoint/2010/main" val="357343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457200" algn="just">
              <a:buNone/>
            </a:pPr>
            <a:r>
              <a:rPr lang="ru-RU" dirty="0"/>
              <a:t>Священное Писание предписывает обязанности к </a:t>
            </a:r>
            <a:r>
              <a:rPr lang="ru-RU" b="1" dirty="0" smtClean="0"/>
              <a:t>детям</a:t>
            </a:r>
            <a:r>
              <a:rPr lang="ru-RU" dirty="0" smtClean="0"/>
              <a:t> </a:t>
            </a:r>
            <a:r>
              <a:rPr lang="ru-RU" dirty="0"/>
              <a:t>соответственно обязанностям </a:t>
            </a:r>
            <a:r>
              <a:rPr lang="ru-RU" dirty="0" smtClean="0"/>
              <a:t>родителей: </a:t>
            </a:r>
          </a:p>
          <a:p>
            <a:pPr marL="82296" indent="457200" algn="just">
              <a:buNone/>
            </a:pPr>
            <a:r>
              <a:rPr lang="ru-RU" i="1" dirty="0" smtClean="0"/>
              <a:t>Отцы</a:t>
            </a:r>
            <a:r>
              <a:rPr lang="ru-RU" i="1" dirty="0"/>
              <a:t>, не раздражайте детей ваших, но воспитывайте их в учении и наставлении Господнем</a:t>
            </a:r>
            <a:r>
              <a:rPr lang="ru-RU" dirty="0"/>
              <a:t> (</a:t>
            </a:r>
            <a:r>
              <a:rPr lang="ru-RU" dirty="0" err="1"/>
              <a:t>Еф</a:t>
            </a:r>
            <a:r>
              <a:rPr lang="ru-RU" dirty="0"/>
              <a:t>. 6:4).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57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457200" algn="just">
              <a:buNone/>
            </a:pPr>
            <a:r>
              <a:rPr lang="ru-RU" dirty="0"/>
              <a:t>Священное Писание </a:t>
            </a:r>
            <a:r>
              <a:rPr lang="ru-RU" b="1" dirty="0"/>
              <a:t>о долге и обязанности </a:t>
            </a:r>
            <a:r>
              <a:rPr lang="ru-RU" b="1" i="1" dirty="0"/>
              <a:t>пастырей</a:t>
            </a:r>
            <a:r>
              <a:rPr lang="ru-RU" dirty="0"/>
              <a:t> по отношению к духовной пастве говорит так: </a:t>
            </a:r>
            <a:endParaRPr lang="ru-RU" dirty="0" smtClean="0"/>
          </a:p>
          <a:p>
            <a:pPr marL="82296" indent="457200" algn="just">
              <a:buNone/>
            </a:pPr>
            <a:r>
              <a:rPr lang="ru-RU" i="1" dirty="0" smtClean="0"/>
              <a:t>Пасите </a:t>
            </a:r>
            <a:r>
              <a:rPr lang="ru-RU" i="1" dirty="0"/>
              <a:t>Божие стадо, какое у вас, надзирая за ним не </a:t>
            </a:r>
            <a:r>
              <a:rPr lang="ru-RU" i="1" dirty="0" smtClean="0"/>
              <a:t>принужденно, </a:t>
            </a:r>
            <a:r>
              <a:rPr lang="ru-RU" i="1" dirty="0"/>
              <a:t>но охотно и богоугодно, не для гнусной корысти, но из усердия, и не господствуя над наследием Божиим, но подавая пример стаду</a:t>
            </a:r>
            <a:r>
              <a:rPr lang="ru-RU" dirty="0"/>
              <a:t> (1 Пет 5:2-3).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8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2296" indent="457200" algn="just">
              <a:lnSpc>
                <a:spcPct val="120000"/>
              </a:lnSpc>
              <a:buNone/>
            </a:pPr>
            <a:r>
              <a:rPr lang="ru-RU" dirty="0"/>
              <a:t>Под наименованием седьмого дня, или субботы, в Ветхозаветной Церкви подразумевались и другие дни, установленные для празднования или для поста, например, </a:t>
            </a:r>
            <a:r>
              <a:rPr lang="ru-RU" i="1" dirty="0"/>
              <a:t>праздник Пасхи, день очищения</a:t>
            </a:r>
            <a:r>
              <a:rPr lang="ru-RU" dirty="0"/>
              <a:t>; так и в христианской Церкви следует соблюдать, кроме воскресного дня, и другие, во славу Божию и в честь Пресвятой Богородицы и прочих святых установленные </a:t>
            </a:r>
            <a:r>
              <a:rPr lang="ru-RU" b="1" dirty="0"/>
              <a:t>праздники</a:t>
            </a:r>
            <a:r>
              <a:rPr lang="ru-RU" dirty="0"/>
              <a:t> и </a:t>
            </a:r>
            <a:r>
              <a:rPr lang="ru-RU" b="1" dirty="0"/>
              <a:t>посты</a:t>
            </a:r>
            <a:r>
              <a:rPr lang="ru-RU" dirty="0"/>
              <a:t> (Православное исповедание, ч. 3, вопрос 60; ч. 1, вопрос 88).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2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457200" algn="just">
              <a:buNone/>
            </a:pPr>
            <a:r>
              <a:rPr lang="ru-RU" dirty="0" smtClean="0"/>
              <a:t>Священное </a:t>
            </a:r>
            <a:r>
              <a:rPr lang="ru-RU" dirty="0"/>
              <a:t>Писание о долге и обязанностях </a:t>
            </a:r>
            <a:r>
              <a:rPr lang="ru-RU" b="1" dirty="0"/>
              <a:t>начальствующих</a:t>
            </a:r>
            <a:r>
              <a:rPr lang="ru-RU" dirty="0"/>
              <a:t> и владеющих говорит так: </a:t>
            </a:r>
            <a:endParaRPr lang="ru-RU" dirty="0" smtClean="0"/>
          </a:p>
          <a:p>
            <a:pPr marL="82296" indent="457200" algn="just">
              <a:buNone/>
            </a:pPr>
            <a:r>
              <a:rPr lang="ru-RU" i="1" dirty="0" smtClean="0"/>
              <a:t>Господа</a:t>
            </a:r>
            <a:r>
              <a:rPr lang="ru-RU" i="1" dirty="0"/>
              <a:t>, оказывайте рабам должное и справедливое, зная, что и вы имеете Господа на небесах</a:t>
            </a:r>
            <a:r>
              <a:rPr lang="ru-RU" dirty="0"/>
              <a:t> (Кол 4:1).</a:t>
            </a:r>
          </a:p>
          <a:p>
            <a:pPr marL="82296" indent="45720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2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 fontScale="92500"/>
          </a:bodyPr>
          <a:lstStyle/>
          <a:p>
            <a:pPr marL="82296" indent="457200" algn="just">
              <a:lnSpc>
                <a:spcPct val="110000"/>
              </a:lnSpc>
              <a:buNone/>
            </a:pPr>
            <a:r>
              <a:rPr lang="ru-RU" b="1" dirty="0"/>
              <a:t>Как следует поступать, когда требуют от нас противного Священному Писанию?</a:t>
            </a:r>
            <a:endParaRPr lang="ru-RU" dirty="0"/>
          </a:p>
          <a:p>
            <a:pPr marL="82296" indent="457200" algn="just">
              <a:lnSpc>
                <a:spcPct val="110000"/>
              </a:lnSpc>
              <a:buNone/>
            </a:pPr>
            <a:r>
              <a:rPr lang="ru-RU" dirty="0"/>
              <a:t>Если случится, что родители или начальники потребуют чего-либо противоречащего вере или закону Божию, тогда следует сказать им, как сказали апостолы начальникам иудейским: </a:t>
            </a:r>
            <a:r>
              <a:rPr lang="ru-RU" i="1" dirty="0"/>
              <a:t>Судите, справедливо ли пред Богом — слушать вас более, нежели Бога?</a:t>
            </a:r>
            <a:r>
              <a:rPr lang="ru-RU" dirty="0"/>
              <a:t> (</a:t>
            </a:r>
            <a:r>
              <a:rPr lang="ru-RU" dirty="0" err="1"/>
              <a:t>Деян</a:t>
            </a:r>
            <a:r>
              <a:rPr lang="ru-RU" dirty="0"/>
              <a:t>. 4:19). И следует претерпеть за веру и закон Божий всё, что бы ни </a:t>
            </a:r>
            <a:r>
              <a:rPr lang="ru-RU" dirty="0" smtClean="0"/>
              <a:t>последовало.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2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>
            <a:normAutofit fontScale="62500" lnSpcReduction="20000"/>
          </a:bodyPr>
          <a:lstStyle/>
          <a:p>
            <a:pPr marL="82296" indent="457200" algn="just">
              <a:lnSpc>
                <a:spcPct val="120000"/>
              </a:lnSpc>
              <a:buNone/>
            </a:pPr>
            <a:r>
              <a:rPr lang="ru-RU" dirty="0" smtClean="0"/>
              <a:t>«Если </a:t>
            </a:r>
            <a:r>
              <a:rPr lang="ru-RU" dirty="0"/>
              <a:t>власть принуждает православных верующих к отступлению от Христа и Его Церкви, а также к греховным, </a:t>
            </a:r>
            <a:r>
              <a:rPr lang="ru-RU" dirty="0" err="1"/>
              <a:t>душевредным</a:t>
            </a:r>
            <a:r>
              <a:rPr lang="ru-RU" dirty="0"/>
              <a:t> деяниям, Церковь должна отказать государству в повиновении. Христианин, следуя велению совести, может не исполнить повеления власти, понуждающего к тяжкому греху. В случае невозможности повиновения государственным законам и распоряжениям власти со стороны церковной Полноты, церковное Священноначалие по должном рассмотрении вопроса может предпринять следующие действия: вступить в прямой диалог с властью по возникшей проблеме; призвать народ применить механизмы народовластия для изменения законодательства или пересмотра решения власти; обратиться в международные инстанции и к мировому общественному мнению; обратиться к своим чадам с призывом к мирному гражданскому </a:t>
            </a:r>
            <a:r>
              <a:rPr lang="ru-RU" dirty="0" smtClean="0"/>
              <a:t>неповиновению»</a:t>
            </a:r>
          </a:p>
          <a:p>
            <a:pPr marL="82296" indent="457200" algn="r">
              <a:lnSpc>
                <a:spcPct val="120000"/>
              </a:lnSpc>
              <a:buNone/>
            </a:pPr>
            <a:r>
              <a:rPr lang="ru-RU" dirty="0" smtClean="0"/>
              <a:t>(</a:t>
            </a:r>
            <a:r>
              <a:rPr lang="ru-RU" i="1" dirty="0" smtClean="0"/>
              <a:t>Основы социальной концепции </a:t>
            </a:r>
          </a:p>
          <a:p>
            <a:pPr marL="82296" indent="457200" algn="r">
              <a:lnSpc>
                <a:spcPct val="120000"/>
              </a:lnSpc>
              <a:buNone/>
            </a:pPr>
            <a:r>
              <a:rPr lang="ru-RU" i="1" dirty="0" smtClean="0"/>
              <a:t>Русской Православной Церкви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9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Грехи против пятой заповеди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err="1" smtClean="0"/>
              <a:t>Непочитание</a:t>
            </a:r>
            <a:r>
              <a:rPr lang="ru-RU" dirty="0" smtClean="0"/>
              <a:t> родителей, пастырей и старших.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Неподчинение начальникам, светским властям и законам государства.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6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Христианские праздники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05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846" y="-171400"/>
            <a:ext cx="8229600" cy="9715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Светлое Христово Воскресение. Пасха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78181"/>
            <a:ext cx="4517486" cy="59637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1340768"/>
            <a:ext cx="30243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По </a:t>
            </a:r>
            <a:r>
              <a:rPr lang="ru-RU" sz="2000" dirty="0">
                <a:solidFill>
                  <a:srgbClr val="FF0000"/>
                </a:solidFill>
              </a:rPr>
              <a:t>определению </a:t>
            </a:r>
            <a:r>
              <a:rPr lang="en-US" sz="2000" dirty="0" smtClean="0">
                <a:solidFill>
                  <a:srgbClr val="FF0000"/>
                </a:solidFill>
              </a:rPr>
              <a:t>I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Вселенского Собора отмечается в первое воскресенье после полнолуния после весеннего равноденствия, и обязательно после еврейской </a:t>
            </a:r>
            <a:r>
              <a:rPr lang="ru-RU" sz="2000" dirty="0" smtClean="0">
                <a:solidFill>
                  <a:srgbClr val="FF0000"/>
                </a:solidFill>
              </a:rPr>
              <a:t>Пасхи (22 марта/4 апр. – 25 апр./8 мая).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4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Двунадесятые праздники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ru-RU" b="1" dirty="0"/>
              <a:t>Рождество Божией Матери (8/21 сент.)</a:t>
            </a:r>
          </a:p>
          <a:p>
            <a:pPr marL="457200" indent="-457200">
              <a:buAutoNum type="arabicPeriod"/>
            </a:pPr>
            <a:r>
              <a:rPr lang="ru-RU" b="1" dirty="0"/>
              <a:t> Воздвижение Животворящего Креста Господня (14/27 сент.)</a:t>
            </a:r>
          </a:p>
          <a:p>
            <a:pPr marL="457200" indent="-457200">
              <a:buAutoNum type="arabicPeriod"/>
            </a:pPr>
            <a:r>
              <a:rPr lang="ru-RU" b="1" dirty="0"/>
              <a:t> Введение во Храм Божией Матери (21 ноября/4 дек.)</a:t>
            </a:r>
          </a:p>
          <a:p>
            <a:pPr marL="457200" indent="-457200">
              <a:buAutoNum type="arabicPeriod"/>
            </a:pPr>
            <a:r>
              <a:rPr lang="ru-RU" b="1" dirty="0"/>
              <a:t>Рождество Христово (25 дек./7 янв.)</a:t>
            </a:r>
          </a:p>
          <a:p>
            <a:pPr marL="457200" indent="-457200">
              <a:buAutoNum type="arabicPeriod"/>
            </a:pPr>
            <a:r>
              <a:rPr lang="ru-RU" b="1" dirty="0"/>
              <a:t>Крещение Господне (6/19 янв.)</a:t>
            </a:r>
          </a:p>
          <a:p>
            <a:pPr marL="457200" indent="-457200">
              <a:buAutoNum type="arabicPeriod"/>
            </a:pPr>
            <a:r>
              <a:rPr lang="ru-RU" b="1" dirty="0"/>
              <a:t>Сретение Господне (2/15 февр.)</a:t>
            </a:r>
          </a:p>
          <a:p>
            <a:pPr marL="457200" indent="-457200">
              <a:buAutoNum type="arabicPeriod"/>
            </a:pPr>
            <a:r>
              <a:rPr lang="ru-RU" b="1" dirty="0"/>
              <a:t>Благовещение Божией Матери (25 марта/7 апр.)</a:t>
            </a:r>
          </a:p>
          <a:p>
            <a:pPr marL="457200" indent="-457200">
              <a:buAutoNum type="arabicPeriod"/>
            </a:pPr>
            <a:r>
              <a:rPr lang="ru-RU" b="1" dirty="0"/>
              <a:t>Вход Господень во Иерусалим (неделя перед Пасхой)</a:t>
            </a:r>
          </a:p>
          <a:p>
            <a:pPr marL="457200" indent="-457200">
              <a:buAutoNum type="arabicPeriod"/>
            </a:pPr>
            <a:r>
              <a:rPr lang="ru-RU" b="1" dirty="0"/>
              <a:t>Вознесение Господне (40-й день по Пасхе)</a:t>
            </a:r>
          </a:p>
          <a:p>
            <a:pPr marL="457200" indent="-457200">
              <a:buAutoNum type="arabicPeriod"/>
            </a:pPr>
            <a:r>
              <a:rPr lang="ru-RU" b="1" dirty="0"/>
              <a:t>День Св. Троицы. Пятидесятница (50-й  день по Пасхе)</a:t>
            </a:r>
          </a:p>
          <a:p>
            <a:pPr marL="457200" indent="-457200">
              <a:buAutoNum type="arabicPeriod"/>
            </a:pPr>
            <a:r>
              <a:rPr lang="ru-RU" b="1" dirty="0"/>
              <a:t>Преображение Господне (6/19 августа)</a:t>
            </a:r>
          </a:p>
          <a:p>
            <a:pPr marL="457200" indent="-457200">
              <a:buAutoNum type="arabicPeriod"/>
            </a:pPr>
            <a:r>
              <a:rPr lang="ru-RU" b="1" dirty="0"/>
              <a:t>Успение Божией Матери (15/28 августа)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57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941696"/>
          </a:xfrm>
        </p:spPr>
        <p:txBody>
          <a:bodyPr/>
          <a:lstStyle/>
          <a:p>
            <a:pPr algn="ctr"/>
            <a:r>
              <a:rPr lang="ru-RU" sz="2000" b="1" dirty="0"/>
              <a:t>Рождество Божией Матери (8/21 сент.)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40684"/>
            <a:ext cx="5112568" cy="612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530" y="0"/>
            <a:ext cx="8229600" cy="980728"/>
          </a:xfrm>
        </p:spPr>
        <p:txBody>
          <a:bodyPr/>
          <a:lstStyle/>
          <a:p>
            <a:pPr algn="ctr"/>
            <a:r>
              <a:rPr lang="ru-RU" sz="2000" b="1" dirty="0"/>
              <a:t> Воздвижение Животворящего Креста Господня (14/27 сент.)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737569"/>
            <a:ext cx="4831157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1555</TotalTime>
  <Words>2438</Words>
  <Application>Microsoft Office PowerPoint</Application>
  <PresentationFormat>Экран (4:3)</PresentationFormat>
  <Paragraphs>135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Солнцестояние</vt:lpstr>
      <vt:lpstr>3 лекция. Четвертая и пятая заповеди Закона Божия</vt:lpstr>
      <vt:lpstr>Четвертая заповедь</vt:lpstr>
      <vt:lpstr>Презентация PowerPoint</vt:lpstr>
      <vt:lpstr>Презентация PowerPoint</vt:lpstr>
      <vt:lpstr>Христианские праздники</vt:lpstr>
      <vt:lpstr>Светлое Христово Воскресение. Пасха</vt:lpstr>
      <vt:lpstr>Двунадесятые праздники</vt:lpstr>
      <vt:lpstr>Рождество Божией Матери (8/21 сент.) </vt:lpstr>
      <vt:lpstr> Воздвижение Животворящего Креста Господня (14/27 сент.) </vt:lpstr>
      <vt:lpstr> Введение во Храм Божией Матери (21 ноября/4 дек.) </vt:lpstr>
      <vt:lpstr>Рождество Христово (25 дек./7 янв.) </vt:lpstr>
      <vt:lpstr>Крещение Господне (6/19 янв.) </vt:lpstr>
      <vt:lpstr>Сретение Господне (2/15 февр.) </vt:lpstr>
      <vt:lpstr>Благовещение Божией Матери (25 марта/7 апр.)</vt:lpstr>
      <vt:lpstr>Вход Господень во Иерусалим (неделя перед Пасхой) </vt:lpstr>
      <vt:lpstr>Вознесение Господне (40 –й день по Пасхе) </vt:lpstr>
      <vt:lpstr>День Св. Троицы. Пятидесятница (50 –й день по Пасхе) </vt:lpstr>
      <vt:lpstr>Преображение Господне (6/19 августа) </vt:lpstr>
      <vt:lpstr>Успение Божией Матери (15/28 августа) </vt:lpstr>
      <vt:lpstr>Великие недвунадесятые праздники</vt:lpstr>
      <vt:lpstr>Покров Божией Матери (1/14 октября) </vt:lpstr>
      <vt:lpstr>Обрезание Господне и память св. Василия  Великого (1/14 января) </vt:lpstr>
      <vt:lpstr>Рождество св. Иоанна Предтечи (24 июня/ 7 июля) </vt:lpstr>
      <vt:lpstr>Память святых Первоверховных апостолов Петра и Павла (29 июня/12 июля) </vt:lpstr>
      <vt:lpstr> Усекновение главы св. Иоанна Предтечи (29 авг./11 сент.) </vt:lpstr>
      <vt:lpstr>Многодневные посты</vt:lpstr>
      <vt:lpstr>Однодневные посты</vt:lpstr>
      <vt:lpstr>Презентация PowerPoint</vt:lpstr>
      <vt:lpstr>Грехи против четвертой заповеди</vt:lpstr>
      <vt:lpstr>Пятая заповедь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Грехи против пятой заповеди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лекция. Четвертая и пятая заповеди Закона Божия</dc:title>
  <dc:creator>Windows User</dc:creator>
  <cp:lastModifiedBy>Windows User</cp:lastModifiedBy>
  <cp:revision>50</cp:revision>
  <cp:lastPrinted>2014-10-03T09:23:02Z</cp:lastPrinted>
  <dcterms:created xsi:type="dcterms:W3CDTF">2014-10-01T10:43:02Z</dcterms:created>
  <dcterms:modified xsi:type="dcterms:W3CDTF">2014-10-03T10:09:11Z</dcterms:modified>
</cp:coreProperties>
</file>